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aleway Ultra-Bold" charset="1" panose="00000000000000000000"/>
      <p:regular r:id="rId19"/>
    </p:embeddedFont>
    <p:embeddedFont>
      <p:font typeface="Poppins Semi-Bold" charset="1" panose="00000700000000000000"/>
      <p:regular r:id="rId20"/>
    </p:embeddedFont>
    <p:embeddedFont>
      <p:font typeface="Poppins" charset="1" panose="00000500000000000000"/>
      <p:regular r:id="rId21"/>
    </p:embeddedFont>
    <p:embeddedFont>
      <p:font typeface="Raleway Semi-Bold" charset="1" panose="00000000000000000000"/>
      <p:regular r:id="rId22"/>
    </p:embeddedFont>
    <p:embeddedFont>
      <p:font typeface="Raleway"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png" Type="http://schemas.openxmlformats.org/officeDocument/2006/relationships/image"/><Relationship Id="rId7" Target="../media/image32.png" Type="http://schemas.openxmlformats.org/officeDocument/2006/relationships/image"/><Relationship Id="rId8"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png" Type="http://schemas.openxmlformats.org/officeDocument/2006/relationships/image"/><Relationship Id="rId14" Target="../media/image32.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4.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14600" y="7893579"/>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84352" y="-5341380"/>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4"/>
            <a:stretch>
              <a:fillRect l="0" t="0" r="0" b="0"/>
            </a:stretch>
          </a:blipFill>
          <a:ln cap="sq">
            <a:noFill/>
            <a:prstDash val="solid"/>
            <a:miter/>
          </a:ln>
        </p:spPr>
      </p:sp>
      <p:sp>
        <p:nvSpPr>
          <p:cNvPr name="Freeform 4" id="4"/>
          <p:cNvSpPr/>
          <p:nvPr/>
        </p:nvSpPr>
        <p:spPr>
          <a:xfrm flipH="false" flipV="false" rot="0">
            <a:off x="17034940" y="-830820"/>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01994" y="1105246"/>
            <a:ext cx="461704" cy="408608"/>
          </a:xfrm>
          <a:custGeom>
            <a:avLst/>
            <a:gdLst/>
            <a:ahLst/>
            <a:cxnLst/>
            <a:rect r="r" b="b" t="t" l="l"/>
            <a:pathLst>
              <a:path h="408608" w="461704">
                <a:moveTo>
                  <a:pt x="0" y="0"/>
                </a:moveTo>
                <a:lnTo>
                  <a:pt x="461704" y="0"/>
                </a:lnTo>
                <a:lnTo>
                  <a:pt x="461704" y="408608"/>
                </a:lnTo>
                <a:lnTo>
                  <a:pt x="0" y="408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71614" y="7781663"/>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2820094" y="3044001"/>
            <a:ext cx="3164093" cy="3164093"/>
          </a:xfrm>
          <a:custGeom>
            <a:avLst/>
            <a:gdLst/>
            <a:ahLst/>
            <a:cxnLst/>
            <a:rect r="r" b="b" t="t" l="l"/>
            <a:pathLst>
              <a:path h="3164093" w="3164093">
                <a:moveTo>
                  <a:pt x="0" y="0"/>
                </a:moveTo>
                <a:lnTo>
                  <a:pt x="3164093" y="0"/>
                </a:lnTo>
                <a:lnTo>
                  <a:pt x="3164093" y="3164094"/>
                </a:lnTo>
                <a:lnTo>
                  <a:pt x="0" y="31640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6216152" y="3262029"/>
            <a:ext cx="9240206" cy="2861388"/>
          </a:xfrm>
          <a:prstGeom prst="rect">
            <a:avLst/>
          </a:prstGeom>
        </p:spPr>
        <p:txBody>
          <a:bodyPr anchor="t" rtlCol="false" tIns="0" lIns="0" bIns="0" rIns="0">
            <a:spAutoFit/>
          </a:bodyPr>
          <a:lstStyle/>
          <a:p>
            <a:pPr algn="l">
              <a:lnSpc>
                <a:spcPts val="11043"/>
              </a:lnSpc>
            </a:pPr>
            <a:r>
              <a:rPr lang="en-US" sz="10517" b="true">
                <a:solidFill>
                  <a:srgbClr val="5271FF"/>
                </a:solidFill>
                <a:latin typeface="Raleway Ultra-Bold"/>
                <a:ea typeface="Raleway Ultra-Bold"/>
                <a:cs typeface="Raleway Ultra-Bold"/>
                <a:sym typeface="Raleway Ultra-Bold"/>
              </a:rPr>
              <a:t>DECISION TREE</a:t>
            </a:r>
          </a:p>
        </p:txBody>
      </p:sp>
      <p:sp>
        <p:nvSpPr>
          <p:cNvPr name="TextBox 9" id="9"/>
          <p:cNvSpPr txBox="true"/>
          <p:nvPr/>
        </p:nvSpPr>
        <p:spPr>
          <a:xfrm rot="0">
            <a:off x="15001793" y="8585784"/>
            <a:ext cx="2257507" cy="672516"/>
          </a:xfrm>
          <a:prstGeom prst="rect">
            <a:avLst/>
          </a:prstGeom>
        </p:spPr>
        <p:txBody>
          <a:bodyPr anchor="t" rtlCol="false" tIns="0" lIns="0" bIns="0" rIns="0">
            <a:spAutoFit/>
          </a:bodyPr>
          <a:lstStyle/>
          <a:p>
            <a:pPr algn="r">
              <a:lnSpc>
                <a:spcPts val="2656"/>
              </a:lnSpc>
            </a:pPr>
            <a:r>
              <a:rPr lang="en-US" b="true" sz="1938" spc="-81">
                <a:solidFill>
                  <a:srgbClr val="000000"/>
                </a:solidFill>
                <a:latin typeface="Poppins Semi-Bold"/>
                <a:ea typeface="Poppins Semi-Bold"/>
                <a:cs typeface="Poppins Semi-Bold"/>
                <a:sym typeface="Poppins Semi-Bold"/>
              </a:rPr>
              <a:t>Presented By: Kelompok 7</a:t>
            </a:r>
          </a:p>
        </p:txBody>
      </p:sp>
      <p:sp>
        <p:nvSpPr>
          <p:cNvPr name="TextBox 10" id="10"/>
          <p:cNvSpPr txBox="true"/>
          <p:nvPr/>
        </p:nvSpPr>
        <p:spPr>
          <a:xfrm rot="0">
            <a:off x="4042109" y="6754653"/>
            <a:ext cx="10203783" cy="1179410"/>
          </a:xfrm>
          <a:prstGeom prst="rect">
            <a:avLst/>
          </a:prstGeom>
        </p:spPr>
        <p:txBody>
          <a:bodyPr anchor="t" rtlCol="false" tIns="0" lIns="0" bIns="0" rIns="0">
            <a:spAutoFit/>
          </a:bodyPr>
          <a:lstStyle/>
          <a:p>
            <a:pPr algn="ctr">
              <a:lnSpc>
                <a:spcPts val="3056"/>
              </a:lnSpc>
              <a:spcBef>
                <a:spcPct val="0"/>
              </a:spcBef>
            </a:pPr>
            <a:r>
              <a:rPr lang="en-US" sz="2911" spc="11">
                <a:solidFill>
                  <a:srgbClr val="000000"/>
                </a:solidFill>
                <a:latin typeface="Poppins"/>
                <a:ea typeface="Poppins"/>
                <a:cs typeface="Poppins"/>
                <a:sym typeface="Poppins"/>
              </a:rPr>
              <a:t>IMPLEMENTASI ALGORITMA DECISION TREE (ID3) UNTUK PREDIKSI KEPUTUSAN NASABA</a:t>
            </a:r>
            <a:r>
              <a:rPr lang="en-US" sz="2911" spc="11">
                <a:solidFill>
                  <a:srgbClr val="000000"/>
                </a:solidFill>
                <a:latin typeface="Poppins"/>
                <a:ea typeface="Poppins"/>
                <a:cs typeface="Poppins"/>
                <a:sym typeface="Poppins"/>
              </a:rPr>
              <a:t>H DALAM KAMPANYE MARKETING BANK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0108"/>
            <a:ext cx="18488103" cy="3644717"/>
            <a:chOff x="0" y="0"/>
            <a:chExt cx="4869295" cy="959926"/>
          </a:xfrm>
        </p:grpSpPr>
        <p:sp>
          <p:nvSpPr>
            <p:cNvPr name="Freeform 3" id="3"/>
            <p:cNvSpPr/>
            <p:nvPr/>
          </p:nvSpPr>
          <p:spPr>
            <a:xfrm flipH="false" flipV="false" rot="0">
              <a:off x="0" y="0"/>
              <a:ext cx="4869295" cy="959926"/>
            </a:xfrm>
            <a:custGeom>
              <a:avLst/>
              <a:gdLst/>
              <a:ahLst/>
              <a:cxnLst/>
              <a:rect r="r" b="b" t="t" l="l"/>
              <a:pathLst>
                <a:path h="959926" w="4869295">
                  <a:moveTo>
                    <a:pt x="0" y="0"/>
                  </a:moveTo>
                  <a:lnTo>
                    <a:pt x="4869295" y="0"/>
                  </a:lnTo>
                  <a:lnTo>
                    <a:pt x="4869295" y="959926"/>
                  </a:lnTo>
                  <a:lnTo>
                    <a:pt x="0" y="959926"/>
                  </a:lnTo>
                  <a:close/>
                </a:path>
              </a:pathLst>
            </a:custGeom>
            <a:gradFill rotWithShape="true">
              <a:gsLst>
                <a:gs pos="0">
                  <a:srgbClr val="1933A8">
                    <a:alpha val="100000"/>
                  </a:srgbClr>
                </a:gs>
                <a:gs pos="100000">
                  <a:srgbClr val="5271FF">
                    <a:alpha val="100000"/>
                  </a:srgbClr>
                </a:gs>
              </a:gsLst>
              <a:lin ang="2700000"/>
            </a:gradFill>
          </p:spPr>
        </p:sp>
        <p:sp>
          <p:nvSpPr>
            <p:cNvPr name="TextBox 4" id="4"/>
            <p:cNvSpPr txBox="true"/>
            <p:nvPr/>
          </p:nvSpPr>
          <p:spPr>
            <a:xfrm>
              <a:off x="0" y="9525"/>
              <a:ext cx="4869295" cy="950401"/>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1028700" y="1028700"/>
            <a:ext cx="461704" cy="408608"/>
          </a:xfrm>
          <a:custGeom>
            <a:avLst/>
            <a:gdLst/>
            <a:ahLst/>
            <a:cxnLst/>
            <a:rect r="r" b="b" t="t" l="l"/>
            <a:pathLst>
              <a:path h="408608" w="461704">
                <a:moveTo>
                  <a:pt x="0" y="0"/>
                </a:moveTo>
                <a:lnTo>
                  <a:pt x="461704" y="0"/>
                </a:lnTo>
                <a:lnTo>
                  <a:pt x="461704"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050519" y="3554609"/>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1259552" y="2739832"/>
            <a:ext cx="658285" cy="573531"/>
          </a:xfrm>
          <a:custGeom>
            <a:avLst/>
            <a:gdLst/>
            <a:ahLst/>
            <a:cxnLst/>
            <a:rect r="r" b="b" t="t" l="l"/>
            <a:pathLst>
              <a:path h="573531" w="658285">
                <a:moveTo>
                  <a:pt x="0" y="0"/>
                </a:moveTo>
                <a:lnTo>
                  <a:pt x="658285" y="0"/>
                </a:lnTo>
                <a:lnTo>
                  <a:pt x="658285" y="573530"/>
                </a:lnTo>
                <a:lnTo>
                  <a:pt x="0" y="5735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144000" y="3658467"/>
            <a:ext cx="6781436" cy="2970065"/>
          </a:xfrm>
          <a:custGeom>
            <a:avLst/>
            <a:gdLst/>
            <a:ahLst/>
            <a:cxnLst/>
            <a:rect r="r" b="b" t="t" l="l"/>
            <a:pathLst>
              <a:path h="2970065" w="6781436">
                <a:moveTo>
                  <a:pt x="0" y="0"/>
                </a:moveTo>
                <a:lnTo>
                  <a:pt x="6781436" y="0"/>
                </a:lnTo>
                <a:lnTo>
                  <a:pt x="6781436" y="2970066"/>
                </a:lnTo>
                <a:lnTo>
                  <a:pt x="0" y="2970066"/>
                </a:lnTo>
                <a:lnTo>
                  <a:pt x="0" y="0"/>
                </a:lnTo>
                <a:close/>
              </a:path>
            </a:pathLst>
          </a:custGeom>
          <a:blipFill>
            <a:blip r:embed="rId7"/>
            <a:stretch>
              <a:fillRect l="0" t="0" r="0" b="0"/>
            </a:stretch>
          </a:blipFill>
        </p:spPr>
      </p:sp>
      <p:sp>
        <p:nvSpPr>
          <p:cNvPr name="Freeform 9" id="9"/>
          <p:cNvSpPr/>
          <p:nvPr/>
        </p:nvSpPr>
        <p:spPr>
          <a:xfrm flipH="false" flipV="false" rot="0">
            <a:off x="9144000" y="6733308"/>
            <a:ext cx="6781436" cy="2666206"/>
          </a:xfrm>
          <a:custGeom>
            <a:avLst/>
            <a:gdLst/>
            <a:ahLst/>
            <a:cxnLst/>
            <a:rect r="r" b="b" t="t" l="l"/>
            <a:pathLst>
              <a:path h="2666206" w="6781436">
                <a:moveTo>
                  <a:pt x="0" y="0"/>
                </a:moveTo>
                <a:lnTo>
                  <a:pt x="6781436" y="0"/>
                </a:lnTo>
                <a:lnTo>
                  <a:pt x="6781436" y="2666205"/>
                </a:lnTo>
                <a:lnTo>
                  <a:pt x="0" y="2666205"/>
                </a:lnTo>
                <a:lnTo>
                  <a:pt x="0" y="0"/>
                </a:lnTo>
                <a:close/>
              </a:path>
            </a:pathLst>
          </a:custGeom>
          <a:blipFill>
            <a:blip r:embed="rId8"/>
            <a:stretch>
              <a:fillRect l="0" t="0" r="0" b="0"/>
            </a:stretch>
          </a:blipFill>
        </p:spPr>
      </p:sp>
      <p:sp>
        <p:nvSpPr>
          <p:cNvPr name="TextBox 10" id="10"/>
          <p:cNvSpPr txBox="true"/>
          <p:nvPr/>
        </p:nvSpPr>
        <p:spPr>
          <a:xfrm rot="0">
            <a:off x="1551638" y="103822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F6F6F6"/>
                </a:solidFill>
                <a:latin typeface="Raleway Semi-Bold"/>
                <a:ea typeface="Raleway Semi-Bold"/>
                <a:cs typeface="Raleway Semi-Bold"/>
                <a:sym typeface="Raleway Semi-Bold"/>
              </a:rPr>
              <a:t>THYNK UNLIMITED</a:t>
            </a:r>
          </a:p>
        </p:txBody>
      </p:sp>
      <p:sp>
        <p:nvSpPr>
          <p:cNvPr name="TextBox 11" id="11"/>
          <p:cNvSpPr txBox="true"/>
          <p:nvPr/>
        </p:nvSpPr>
        <p:spPr>
          <a:xfrm rot="0">
            <a:off x="1259552" y="4185413"/>
            <a:ext cx="6849879" cy="1784037"/>
          </a:xfrm>
          <a:prstGeom prst="rect">
            <a:avLst/>
          </a:prstGeom>
        </p:spPr>
        <p:txBody>
          <a:bodyPr anchor="t" rtlCol="false" tIns="0" lIns="0" bIns="0" rIns="0">
            <a:spAutoFit/>
          </a:bodyPr>
          <a:lstStyle/>
          <a:p>
            <a:pPr algn="l">
              <a:lnSpc>
                <a:spcPts val="6895"/>
              </a:lnSpc>
            </a:pPr>
            <a:r>
              <a:rPr lang="en-US" sz="6566" b="true">
                <a:solidFill>
                  <a:srgbClr val="5271FF"/>
                </a:solidFill>
                <a:latin typeface="Raleway Ultra-Bold"/>
                <a:ea typeface="Raleway Ultra-Bold"/>
                <a:cs typeface="Raleway Ultra-Bold"/>
                <a:sym typeface="Raleway Ultra-Bold"/>
              </a:rPr>
              <a:t>ANALISIS TESTING</a:t>
            </a:r>
          </a:p>
        </p:txBody>
      </p:sp>
      <p:sp>
        <p:nvSpPr>
          <p:cNvPr name="TextBox 12" id="12"/>
          <p:cNvSpPr txBox="true"/>
          <p:nvPr/>
        </p:nvSpPr>
        <p:spPr>
          <a:xfrm rot="0">
            <a:off x="1259552" y="6155354"/>
            <a:ext cx="6849879" cy="3876294"/>
          </a:xfrm>
          <a:prstGeom prst="rect">
            <a:avLst/>
          </a:prstGeom>
        </p:spPr>
        <p:txBody>
          <a:bodyPr anchor="t" rtlCol="false" tIns="0" lIns="0" bIns="0" rIns="0">
            <a:spAutoFit/>
          </a:bodyPr>
          <a:lstStyle/>
          <a:p>
            <a:pPr algn="l" marL="0" indent="0" lvl="0">
              <a:lnSpc>
                <a:spcPts val="2087"/>
              </a:lnSpc>
              <a:spcBef>
                <a:spcPct val="0"/>
              </a:spcBef>
            </a:pPr>
            <a:r>
              <a:rPr lang="en-US" sz="1799" spc="7">
                <a:solidFill>
                  <a:srgbClr val="000000"/>
                </a:solidFill>
                <a:latin typeface="Poppins"/>
                <a:ea typeface="Poppins"/>
                <a:cs typeface="Poppins"/>
                <a:sym typeface="Poppins"/>
              </a:rPr>
              <a:t>B</a:t>
            </a:r>
            <a:r>
              <a:rPr lang="en-US" sz="1799" spc="7" strike="noStrike" u="none">
                <a:solidFill>
                  <a:srgbClr val="000000"/>
                </a:solidFill>
                <a:latin typeface="Poppins"/>
                <a:ea typeface="Poppins"/>
                <a:cs typeface="Poppins"/>
                <a:sym typeface="Poppins"/>
              </a:rPr>
              <a:t>erdasarkan hasil prediksi model final terhadap data uji (test.csv), diperoleh distribusi kelas sebagai berikut:</a:t>
            </a:r>
          </a:p>
          <a:p>
            <a:pPr algn="l" marL="388618" indent="-194309" lvl="1">
              <a:lnSpc>
                <a:spcPts val="2087"/>
              </a:lnSpc>
              <a:spcBef>
                <a:spcPct val="0"/>
              </a:spcBef>
              <a:buFont typeface="Arial"/>
              <a:buChar char="•"/>
            </a:pPr>
            <a:r>
              <a:rPr lang="en-US" sz="1799" spc="7" strike="noStrike" u="none">
                <a:solidFill>
                  <a:srgbClr val="000000"/>
                </a:solidFill>
                <a:latin typeface="Poppins"/>
                <a:ea typeface="Poppins"/>
                <a:cs typeface="Poppins"/>
                <a:sym typeface="Poppins"/>
              </a:rPr>
              <a:t>No : 11.976 data</a:t>
            </a:r>
          </a:p>
          <a:p>
            <a:pPr algn="l" marL="388618" indent="-194309" lvl="1">
              <a:lnSpc>
                <a:spcPts val="2087"/>
              </a:lnSpc>
              <a:spcBef>
                <a:spcPct val="0"/>
              </a:spcBef>
              <a:buFont typeface="Arial"/>
              <a:buChar char="•"/>
            </a:pPr>
            <a:r>
              <a:rPr lang="en-US" sz="1799" spc="7" strike="noStrike" u="none">
                <a:solidFill>
                  <a:srgbClr val="000000"/>
                </a:solidFill>
                <a:latin typeface="Poppins"/>
                <a:ea typeface="Poppins"/>
                <a:cs typeface="Poppins"/>
                <a:sym typeface="Poppins"/>
              </a:rPr>
              <a:t>Yes : 567 data</a:t>
            </a:r>
          </a:p>
          <a:p>
            <a:pPr algn="l" marL="0" indent="0" lvl="0">
              <a:lnSpc>
                <a:spcPts val="2087"/>
              </a:lnSpc>
              <a:spcBef>
                <a:spcPct val="0"/>
              </a:spcBef>
            </a:pPr>
            <a:r>
              <a:rPr lang="en-US" sz="1799" spc="7" strike="noStrike" u="none">
                <a:solidFill>
                  <a:srgbClr val="000000"/>
                </a:solidFill>
                <a:latin typeface="Poppins"/>
                <a:ea typeface="Poppins"/>
                <a:cs typeface="Poppins"/>
                <a:sym typeface="Poppins"/>
              </a:rPr>
              <a:t>Hasil ini menunjukkan bahwa mayoritas nasab</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h </a:t>
            </a:r>
            <a:r>
              <a:rPr lang="en-US" sz="1799" spc="7" strike="noStrike" u="none">
                <a:solidFill>
                  <a:srgbClr val="000000"/>
                </a:solidFill>
                <a:latin typeface="Poppins"/>
                <a:ea typeface="Poppins"/>
                <a:cs typeface="Poppins"/>
                <a:sym typeface="Poppins"/>
              </a:rPr>
              <a:t>p</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da</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d</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ta </a:t>
            </a:r>
            <a:r>
              <a:rPr lang="en-US" sz="1799" spc="7" strike="noStrike" u="none">
                <a:solidFill>
                  <a:srgbClr val="000000"/>
                </a:solidFill>
                <a:latin typeface="Poppins"/>
                <a:ea typeface="Poppins"/>
                <a:cs typeface="Poppins"/>
                <a:sym typeface="Poppins"/>
              </a:rPr>
              <a:t>u</a:t>
            </a:r>
            <a:r>
              <a:rPr lang="en-US" sz="1799" spc="7" strike="noStrike" u="none">
                <a:solidFill>
                  <a:srgbClr val="000000"/>
                </a:solidFill>
                <a:latin typeface="Poppins"/>
                <a:ea typeface="Poppins"/>
                <a:cs typeface="Poppins"/>
                <a:sym typeface="Poppins"/>
              </a:rPr>
              <a:t>ji</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d</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p</a:t>
            </a:r>
            <a:r>
              <a:rPr lang="en-US" sz="1799" spc="7" strike="noStrike" u="none">
                <a:solidFill>
                  <a:srgbClr val="000000"/>
                </a:solidFill>
                <a:latin typeface="Poppins"/>
                <a:ea typeface="Poppins"/>
                <a:cs typeface="Poppins"/>
                <a:sym typeface="Poppins"/>
              </a:rPr>
              <a:t>re</a:t>
            </a:r>
            <a:r>
              <a:rPr lang="en-US" sz="1799" spc="7" strike="noStrike" u="none">
                <a:solidFill>
                  <a:srgbClr val="000000"/>
                </a:solidFill>
                <a:latin typeface="Poppins"/>
                <a:ea typeface="Poppins"/>
                <a:cs typeface="Poppins"/>
                <a:sym typeface="Poppins"/>
              </a:rPr>
              <a:t>d</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k</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 t</a:t>
            </a:r>
            <a:r>
              <a:rPr lang="en-US" sz="1799" spc="7" strike="noStrike" u="none">
                <a:solidFill>
                  <a:srgbClr val="000000"/>
                </a:solidFill>
                <a:latin typeface="Poppins"/>
                <a:ea typeface="Poppins"/>
                <a:cs typeface="Poppins"/>
                <a:sym typeface="Poppins"/>
              </a:rPr>
              <a:t>idak</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m</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eri</a:t>
            </a:r>
            <a:r>
              <a:rPr lang="en-US" sz="1799" spc="7" strike="noStrike" u="none">
                <a:solidFill>
                  <a:srgbClr val="000000"/>
                </a:solidFill>
                <a:latin typeface="Poppins"/>
                <a:ea typeface="Poppins"/>
                <a:cs typeface="Poppins"/>
                <a:sym typeface="Poppins"/>
              </a:rPr>
              <a:t>ma pe</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awara</a:t>
            </a:r>
            <a:r>
              <a:rPr lang="en-US" sz="1799" spc="7" strike="noStrike" u="none">
                <a:solidFill>
                  <a:srgbClr val="000000"/>
                </a:solidFill>
                <a:latin typeface="Poppins"/>
                <a:ea typeface="Poppins"/>
                <a:cs typeface="Poppins"/>
                <a:sym typeface="Poppins"/>
              </a:rPr>
              <a:t>n de</a:t>
            </a:r>
            <a:r>
              <a:rPr lang="en-US" sz="1799" spc="7" strike="noStrike" u="none">
                <a:solidFill>
                  <a:srgbClr val="000000"/>
                </a:solidFill>
                <a:latin typeface="Poppins"/>
                <a:ea typeface="Poppins"/>
                <a:cs typeface="Poppins"/>
                <a:sym typeface="Poppins"/>
              </a:rPr>
              <a:t>po</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ito,</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m</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ra</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eb</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g</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an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ke</a:t>
            </a:r>
            <a:r>
              <a:rPr lang="en-US" sz="1799" spc="7" strike="noStrike" u="none">
                <a:solidFill>
                  <a:srgbClr val="000000"/>
                </a:solidFill>
                <a:latin typeface="Poppins"/>
                <a:ea typeface="Poppins"/>
                <a:cs typeface="Poppins"/>
                <a:sym typeface="Poppins"/>
              </a:rPr>
              <a:t>cil</a:t>
            </a:r>
            <a:r>
              <a:rPr lang="en-US" sz="1799" spc="7" strike="noStrike" u="none">
                <a:solidFill>
                  <a:srgbClr val="000000"/>
                </a:solidFill>
                <a:latin typeface="Poppins"/>
                <a:ea typeface="Poppins"/>
                <a:cs typeface="Poppins"/>
                <a:sym typeface="Poppins"/>
              </a:rPr>
              <a:t> d</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pred</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k</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 men</a:t>
            </a:r>
            <a:r>
              <a:rPr lang="en-US" sz="1799" spc="7" strike="noStrike" u="none">
                <a:solidFill>
                  <a:srgbClr val="000000"/>
                </a:solidFill>
                <a:latin typeface="Poppins"/>
                <a:ea typeface="Poppins"/>
                <a:cs typeface="Poppins"/>
                <a:sym typeface="Poppins"/>
              </a:rPr>
              <a:t>eri</a:t>
            </a:r>
            <a:r>
              <a:rPr lang="en-US" sz="1799" spc="7" strike="noStrike" u="none">
                <a:solidFill>
                  <a:srgbClr val="000000"/>
                </a:solidFill>
                <a:latin typeface="Poppins"/>
                <a:ea typeface="Poppins"/>
                <a:cs typeface="Poppins"/>
                <a:sym typeface="Poppins"/>
              </a:rPr>
              <a:t>m</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p</a:t>
            </a:r>
            <a:r>
              <a:rPr lang="en-US" sz="1799" spc="7" strike="noStrike" u="none">
                <a:solidFill>
                  <a:srgbClr val="000000"/>
                </a:solidFill>
                <a:latin typeface="Poppins"/>
                <a:ea typeface="Poppins"/>
                <a:cs typeface="Poppins"/>
                <a:sym typeface="Poppins"/>
              </a:rPr>
              <a:t>ena</a:t>
            </a:r>
            <a:r>
              <a:rPr lang="en-US" sz="1799" spc="7" strike="noStrike" u="none">
                <a:solidFill>
                  <a:srgbClr val="000000"/>
                </a:solidFill>
                <a:latin typeface="Poppins"/>
                <a:ea typeface="Poppins"/>
                <a:cs typeface="Poppins"/>
                <a:sym typeface="Poppins"/>
              </a:rPr>
              <a:t>wa</a:t>
            </a:r>
            <a:r>
              <a:rPr lang="en-US" sz="1799" spc="7" strike="noStrike" u="none">
                <a:solidFill>
                  <a:srgbClr val="000000"/>
                </a:solidFill>
                <a:latin typeface="Poppins"/>
                <a:ea typeface="Poppins"/>
                <a:cs typeface="Poppins"/>
                <a:sym typeface="Poppins"/>
              </a:rPr>
              <a:t>r</a:t>
            </a:r>
            <a:r>
              <a:rPr lang="en-US" sz="1799" spc="7" strike="noStrike" u="none">
                <a:solidFill>
                  <a:srgbClr val="000000"/>
                </a:solidFill>
                <a:latin typeface="Poppins"/>
                <a:ea typeface="Poppins"/>
                <a:cs typeface="Poppins"/>
                <a:sym typeface="Poppins"/>
              </a:rPr>
              <a:t>an</a:t>
            </a:r>
            <a:r>
              <a:rPr lang="en-US" sz="1799" spc="7" strike="noStrike" u="none">
                <a:solidFill>
                  <a:srgbClr val="000000"/>
                </a:solidFill>
                <a:latin typeface="Poppins"/>
                <a:ea typeface="Poppins"/>
                <a:cs typeface="Poppins"/>
                <a:sym typeface="Poppins"/>
              </a:rPr>
              <a:t>.</a:t>
            </a:r>
          </a:p>
          <a:p>
            <a:pPr algn="l" marL="0" indent="0" lvl="0">
              <a:lnSpc>
                <a:spcPts val="2087"/>
              </a:lnSpc>
              <a:spcBef>
                <a:spcPct val="0"/>
              </a:spcBef>
            </a:pPr>
          </a:p>
          <a:p>
            <a:pPr algn="l" marL="0" indent="0" lvl="0">
              <a:lnSpc>
                <a:spcPts val="2087"/>
              </a:lnSpc>
              <a:spcBef>
                <a:spcPct val="0"/>
              </a:spcBef>
            </a:pPr>
            <a:r>
              <a:rPr lang="en-US" sz="1799" spc="7" strike="noStrike" u="none">
                <a:solidFill>
                  <a:srgbClr val="000000"/>
                </a:solidFill>
                <a:latin typeface="Poppins"/>
                <a:ea typeface="Poppins"/>
                <a:cs typeface="Poppins"/>
                <a:sym typeface="Poppins"/>
              </a:rPr>
              <a:t>Pola ini konsisten dengan distribusi data training yang tidak seimbang dan menunjukkan bahwa model mampu diterapkan pada data baru untuk mendukung pengambilan keputusan dalam kampanye pemasaran bank.</a:t>
            </a:r>
          </a:p>
          <a:p>
            <a:pPr algn="l" marL="0" indent="0" lvl="0">
              <a:lnSpc>
                <a:spcPts val="2087"/>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33A8">
                <a:alpha val="100000"/>
              </a:srgbClr>
            </a:gs>
            <a:gs pos="100000">
              <a:srgbClr val="5271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6F6F6"/>
            </a:solidFill>
          </p:spPr>
        </p:sp>
        <p:sp>
          <p:nvSpPr>
            <p:cNvPr name="TextBox 4" id="4"/>
            <p:cNvSpPr txBox="true"/>
            <p:nvPr/>
          </p:nvSpPr>
          <p:spPr>
            <a:xfrm>
              <a:off x="0" y="9525"/>
              <a:ext cx="4274726" cy="2157942"/>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2291520" y="1884610"/>
            <a:ext cx="461704" cy="408608"/>
          </a:xfrm>
          <a:custGeom>
            <a:avLst/>
            <a:gdLst/>
            <a:ahLst/>
            <a:cxnLst/>
            <a:rect r="r" b="b" t="t" l="l"/>
            <a:pathLst>
              <a:path h="408608" w="461704">
                <a:moveTo>
                  <a:pt x="0" y="0"/>
                </a:moveTo>
                <a:lnTo>
                  <a:pt x="461704" y="0"/>
                </a:lnTo>
                <a:lnTo>
                  <a:pt x="461704" y="408609"/>
                </a:lnTo>
                <a:lnTo>
                  <a:pt x="0" y="408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172234" y="1028700"/>
            <a:ext cx="2087066" cy="2226204"/>
          </a:xfrm>
          <a:custGeom>
            <a:avLst/>
            <a:gdLst/>
            <a:ahLst/>
            <a:cxnLst/>
            <a:rect r="r" b="b" t="t" l="l"/>
            <a:pathLst>
              <a:path h="2226204" w="2087066">
                <a:moveTo>
                  <a:pt x="0" y="0"/>
                </a:moveTo>
                <a:lnTo>
                  <a:pt x="2087066" y="0"/>
                </a:lnTo>
                <a:lnTo>
                  <a:pt x="2087066" y="2226204"/>
                </a:lnTo>
                <a:lnTo>
                  <a:pt x="0" y="222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91520" y="2689950"/>
            <a:ext cx="6852480" cy="819508"/>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KESIMPULAN</a:t>
            </a:r>
          </a:p>
        </p:txBody>
      </p:sp>
      <p:sp>
        <p:nvSpPr>
          <p:cNvPr name="Freeform 8" id="8"/>
          <p:cNvSpPr/>
          <p:nvPr/>
        </p:nvSpPr>
        <p:spPr>
          <a:xfrm flipH="false" flipV="false" rot="0">
            <a:off x="7178490" y="3339449"/>
            <a:ext cx="4534505" cy="3608101"/>
          </a:xfrm>
          <a:custGeom>
            <a:avLst/>
            <a:gdLst/>
            <a:ahLst/>
            <a:cxnLst/>
            <a:rect r="r" b="b" t="t" l="l"/>
            <a:pathLst>
              <a:path h="3608101" w="4534505">
                <a:moveTo>
                  <a:pt x="0" y="0"/>
                </a:moveTo>
                <a:lnTo>
                  <a:pt x="4534506" y="0"/>
                </a:lnTo>
                <a:lnTo>
                  <a:pt x="4534506" y="3608102"/>
                </a:lnTo>
                <a:lnTo>
                  <a:pt x="0" y="3608102"/>
                </a:lnTo>
                <a:lnTo>
                  <a:pt x="0" y="0"/>
                </a:lnTo>
                <a:close/>
              </a:path>
            </a:pathLst>
          </a:custGeom>
          <a:blipFill>
            <a:blip r:embed="rId6"/>
            <a:stretch>
              <a:fillRect l="0" t="0" r="0" b="0"/>
            </a:stretch>
          </a:blipFill>
        </p:spPr>
      </p:sp>
      <p:sp>
        <p:nvSpPr>
          <p:cNvPr name="Freeform 9" id="9"/>
          <p:cNvSpPr/>
          <p:nvPr/>
        </p:nvSpPr>
        <p:spPr>
          <a:xfrm flipH="false" flipV="false" rot="0">
            <a:off x="3075529" y="3509459"/>
            <a:ext cx="4102961" cy="3087582"/>
          </a:xfrm>
          <a:custGeom>
            <a:avLst/>
            <a:gdLst/>
            <a:ahLst/>
            <a:cxnLst/>
            <a:rect r="r" b="b" t="t" l="l"/>
            <a:pathLst>
              <a:path h="3087582" w="4102961">
                <a:moveTo>
                  <a:pt x="0" y="0"/>
                </a:moveTo>
                <a:lnTo>
                  <a:pt x="4102961" y="0"/>
                </a:lnTo>
                <a:lnTo>
                  <a:pt x="4102961" y="3087582"/>
                </a:lnTo>
                <a:lnTo>
                  <a:pt x="0" y="3087582"/>
                </a:lnTo>
                <a:lnTo>
                  <a:pt x="0" y="0"/>
                </a:lnTo>
                <a:close/>
              </a:path>
            </a:pathLst>
          </a:custGeom>
          <a:blipFill>
            <a:blip r:embed="rId7"/>
            <a:stretch>
              <a:fillRect l="0" t="0" r="0" b="0"/>
            </a:stretch>
          </a:blipFill>
        </p:spPr>
      </p:sp>
      <p:sp>
        <p:nvSpPr>
          <p:cNvPr name="Freeform 10" id="10"/>
          <p:cNvSpPr/>
          <p:nvPr/>
        </p:nvSpPr>
        <p:spPr>
          <a:xfrm flipH="false" flipV="false" rot="0">
            <a:off x="11822827" y="3339449"/>
            <a:ext cx="4392940" cy="3229445"/>
          </a:xfrm>
          <a:custGeom>
            <a:avLst/>
            <a:gdLst/>
            <a:ahLst/>
            <a:cxnLst/>
            <a:rect r="r" b="b" t="t" l="l"/>
            <a:pathLst>
              <a:path h="3229445" w="4392940">
                <a:moveTo>
                  <a:pt x="0" y="0"/>
                </a:moveTo>
                <a:lnTo>
                  <a:pt x="4392940" y="0"/>
                </a:lnTo>
                <a:lnTo>
                  <a:pt x="4392940" y="3229445"/>
                </a:lnTo>
                <a:lnTo>
                  <a:pt x="0" y="3229445"/>
                </a:lnTo>
                <a:lnTo>
                  <a:pt x="0" y="0"/>
                </a:lnTo>
                <a:close/>
              </a:path>
            </a:pathLst>
          </a:custGeom>
          <a:blipFill>
            <a:blip r:embed="rId8"/>
            <a:stretch>
              <a:fillRect l="0" t="0" r="0" b="0"/>
            </a:stretch>
          </a:blipFill>
        </p:spPr>
      </p:sp>
      <p:sp>
        <p:nvSpPr>
          <p:cNvPr name="TextBox 11" id="11"/>
          <p:cNvSpPr txBox="true"/>
          <p:nvPr/>
        </p:nvSpPr>
        <p:spPr>
          <a:xfrm rot="0">
            <a:off x="2814457" y="189413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5271FF"/>
                </a:solidFill>
                <a:latin typeface="Raleway Semi-Bold"/>
                <a:ea typeface="Raleway Semi-Bold"/>
                <a:cs typeface="Raleway Semi-Bold"/>
                <a:sym typeface="Raleway Semi-Bold"/>
              </a:rPr>
              <a:t>THYNK UNLIMITED</a:t>
            </a:r>
          </a:p>
        </p:txBody>
      </p:sp>
      <p:sp>
        <p:nvSpPr>
          <p:cNvPr name="TextBox 12" id="12"/>
          <p:cNvSpPr txBox="true"/>
          <p:nvPr/>
        </p:nvSpPr>
        <p:spPr>
          <a:xfrm rot="0">
            <a:off x="2753224" y="6928501"/>
            <a:ext cx="14183771" cy="2015978"/>
          </a:xfrm>
          <a:prstGeom prst="rect">
            <a:avLst/>
          </a:prstGeom>
        </p:spPr>
        <p:txBody>
          <a:bodyPr anchor="t" rtlCol="false" tIns="0" lIns="0" bIns="0" rIns="0">
            <a:spAutoFit/>
          </a:bodyPr>
          <a:lstStyle/>
          <a:p>
            <a:pPr algn="l" marL="0" indent="0" lvl="0">
              <a:lnSpc>
                <a:spcPts val="2618"/>
              </a:lnSpc>
              <a:spcBef>
                <a:spcPct val="0"/>
              </a:spcBef>
            </a:pPr>
            <a:r>
              <a:rPr lang="en-US" sz="2257" spc="9">
                <a:solidFill>
                  <a:srgbClr val="000000"/>
                </a:solidFill>
                <a:latin typeface="Poppins"/>
                <a:ea typeface="Poppins"/>
                <a:cs typeface="Poppins"/>
                <a:sym typeface="Poppins"/>
              </a:rPr>
              <a:t>Dataset yang digunakan bersifat imbalanced sehingga model cenderung lebih dominan memprediksi kelas no. Meskipun hyperparameter tuning meningkatkan performa model secara umum, kemampuan deteksi kelas yes masih terbatas. Oleh karena itu, dilakukan optimisasi threshold menggunakan Algoritma Genetika untuk meningkatkan sensitivitas model terhadap kelas minoritas. Hasil menunjukkan bahwa GA mampu meningkatkan jumlah prediksi benar pada kelas yes dengan trade-off peningkatan false positive yang masih dapat diterima.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33A8">
                <a:alpha val="100000"/>
              </a:srgbClr>
            </a:gs>
            <a:gs pos="100000">
              <a:srgbClr val="5271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9079493"/>
            <a:chOff x="0" y="0"/>
            <a:chExt cx="4274726" cy="2391307"/>
          </a:xfrm>
        </p:grpSpPr>
        <p:sp>
          <p:nvSpPr>
            <p:cNvPr name="Freeform 3" id="3"/>
            <p:cNvSpPr/>
            <p:nvPr/>
          </p:nvSpPr>
          <p:spPr>
            <a:xfrm flipH="false" flipV="false" rot="0">
              <a:off x="0" y="0"/>
              <a:ext cx="4274726" cy="2391307"/>
            </a:xfrm>
            <a:custGeom>
              <a:avLst/>
              <a:gdLst/>
              <a:ahLst/>
              <a:cxnLst/>
              <a:rect r="r" b="b" t="t" l="l"/>
              <a:pathLst>
                <a:path h="2391307" w="4274726">
                  <a:moveTo>
                    <a:pt x="0" y="0"/>
                  </a:moveTo>
                  <a:lnTo>
                    <a:pt x="4274726" y="0"/>
                  </a:lnTo>
                  <a:lnTo>
                    <a:pt x="4274726" y="2391307"/>
                  </a:lnTo>
                  <a:lnTo>
                    <a:pt x="0" y="2391307"/>
                  </a:lnTo>
                  <a:close/>
                </a:path>
              </a:pathLst>
            </a:custGeom>
            <a:solidFill>
              <a:srgbClr val="F6F6F6"/>
            </a:solidFill>
          </p:spPr>
        </p:sp>
        <p:sp>
          <p:nvSpPr>
            <p:cNvPr name="TextBox 4" id="4"/>
            <p:cNvSpPr txBox="true"/>
            <p:nvPr/>
          </p:nvSpPr>
          <p:spPr>
            <a:xfrm>
              <a:off x="0" y="9525"/>
              <a:ext cx="4274726" cy="2381782"/>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10800000">
            <a:off x="15172234" y="1028700"/>
            <a:ext cx="2087066" cy="2226204"/>
          </a:xfrm>
          <a:custGeom>
            <a:avLst/>
            <a:gdLst/>
            <a:ahLst/>
            <a:cxnLst/>
            <a:rect r="r" b="b" t="t" l="l"/>
            <a:pathLst>
              <a:path h="2226204" w="2087066">
                <a:moveTo>
                  <a:pt x="0" y="0"/>
                </a:moveTo>
                <a:lnTo>
                  <a:pt x="2087066" y="0"/>
                </a:lnTo>
                <a:lnTo>
                  <a:pt x="2087066" y="2226204"/>
                </a:lnTo>
                <a:lnTo>
                  <a:pt x="0" y="22262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9739" y="4045482"/>
            <a:ext cx="4894934" cy="2366044"/>
          </a:xfrm>
          <a:custGeom>
            <a:avLst/>
            <a:gdLst/>
            <a:ahLst/>
            <a:cxnLst/>
            <a:rect r="r" b="b" t="t" l="l"/>
            <a:pathLst>
              <a:path h="2366044" w="4894934">
                <a:moveTo>
                  <a:pt x="0" y="0"/>
                </a:moveTo>
                <a:lnTo>
                  <a:pt x="4894934" y="0"/>
                </a:lnTo>
                <a:lnTo>
                  <a:pt x="4894934" y="2366045"/>
                </a:lnTo>
                <a:lnTo>
                  <a:pt x="0" y="2366045"/>
                </a:lnTo>
                <a:lnTo>
                  <a:pt x="0" y="0"/>
                </a:lnTo>
                <a:close/>
              </a:path>
            </a:pathLst>
          </a:custGeom>
          <a:blipFill>
            <a:blip r:embed="rId4"/>
            <a:stretch>
              <a:fillRect l="0" t="0" r="0" b="0"/>
            </a:stretch>
          </a:blipFill>
        </p:spPr>
      </p:sp>
      <p:sp>
        <p:nvSpPr>
          <p:cNvPr name="Freeform 7" id="7"/>
          <p:cNvSpPr/>
          <p:nvPr/>
        </p:nvSpPr>
        <p:spPr>
          <a:xfrm flipH="false" flipV="false" rot="0">
            <a:off x="6746053" y="4103268"/>
            <a:ext cx="5530309" cy="2250473"/>
          </a:xfrm>
          <a:custGeom>
            <a:avLst/>
            <a:gdLst/>
            <a:ahLst/>
            <a:cxnLst/>
            <a:rect r="r" b="b" t="t" l="l"/>
            <a:pathLst>
              <a:path h="2250473" w="5530309">
                <a:moveTo>
                  <a:pt x="0" y="0"/>
                </a:moveTo>
                <a:lnTo>
                  <a:pt x="5530309" y="0"/>
                </a:lnTo>
                <a:lnTo>
                  <a:pt x="5530309" y="2250473"/>
                </a:lnTo>
                <a:lnTo>
                  <a:pt x="0" y="2250473"/>
                </a:lnTo>
                <a:lnTo>
                  <a:pt x="0" y="0"/>
                </a:lnTo>
                <a:close/>
              </a:path>
            </a:pathLst>
          </a:custGeom>
          <a:blipFill>
            <a:blip r:embed="rId5"/>
            <a:stretch>
              <a:fillRect l="0" t="0" r="0" b="0"/>
            </a:stretch>
          </a:blipFill>
        </p:spPr>
      </p:sp>
      <p:sp>
        <p:nvSpPr>
          <p:cNvPr name="Freeform 8" id="8"/>
          <p:cNvSpPr/>
          <p:nvPr/>
        </p:nvSpPr>
        <p:spPr>
          <a:xfrm flipH="false" flipV="false" rot="0">
            <a:off x="12771662" y="4248696"/>
            <a:ext cx="4169254" cy="1460050"/>
          </a:xfrm>
          <a:custGeom>
            <a:avLst/>
            <a:gdLst/>
            <a:ahLst/>
            <a:cxnLst/>
            <a:rect r="r" b="b" t="t" l="l"/>
            <a:pathLst>
              <a:path h="1460050" w="4169254">
                <a:moveTo>
                  <a:pt x="0" y="0"/>
                </a:moveTo>
                <a:lnTo>
                  <a:pt x="4169254" y="0"/>
                </a:lnTo>
                <a:lnTo>
                  <a:pt x="4169254" y="1460050"/>
                </a:lnTo>
                <a:lnTo>
                  <a:pt x="0" y="1460050"/>
                </a:lnTo>
                <a:lnTo>
                  <a:pt x="0" y="0"/>
                </a:lnTo>
                <a:close/>
              </a:path>
            </a:pathLst>
          </a:custGeom>
          <a:blipFill>
            <a:blip r:embed="rId6"/>
            <a:stretch>
              <a:fillRect l="0" t="0" r="0" b="0"/>
            </a:stretch>
          </a:blipFill>
        </p:spPr>
      </p:sp>
      <p:sp>
        <p:nvSpPr>
          <p:cNvPr name="TextBox 9" id="9"/>
          <p:cNvSpPr txBox="true"/>
          <p:nvPr/>
        </p:nvSpPr>
        <p:spPr>
          <a:xfrm rot="0">
            <a:off x="1979971" y="1877389"/>
            <a:ext cx="6852480" cy="819508"/>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KESIMPULAN</a:t>
            </a:r>
          </a:p>
        </p:txBody>
      </p:sp>
      <p:sp>
        <p:nvSpPr>
          <p:cNvPr name="TextBox 10" id="10"/>
          <p:cNvSpPr txBox="true"/>
          <p:nvPr/>
        </p:nvSpPr>
        <p:spPr>
          <a:xfrm rot="0">
            <a:off x="1740566" y="6449627"/>
            <a:ext cx="14183771" cy="789977"/>
          </a:xfrm>
          <a:prstGeom prst="rect">
            <a:avLst/>
          </a:prstGeom>
        </p:spPr>
        <p:txBody>
          <a:bodyPr anchor="t" rtlCol="false" tIns="0" lIns="0" bIns="0" rIns="0">
            <a:spAutoFit/>
          </a:bodyPr>
          <a:lstStyle/>
          <a:p>
            <a:pPr algn="l" marL="0" indent="0" lvl="0">
              <a:lnSpc>
                <a:spcPts val="2038"/>
              </a:lnSpc>
              <a:spcBef>
                <a:spcPct val="0"/>
              </a:spcBef>
            </a:pPr>
            <a:r>
              <a:rPr lang="en-US" sz="1757" spc="7">
                <a:solidFill>
                  <a:srgbClr val="000000"/>
                </a:solidFill>
                <a:latin typeface="Poppins"/>
                <a:ea typeface="Poppins"/>
                <a:cs typeface="Poppins"/>
                <a:sym typeface="Poppins"/>
              </a:rPr>
              <a:t>Berdasarkan hasil pengujian, model Decision Tree (ID3) dengan depth 5 sudah mampu memberikan akurasi yang cukup tinggi, namun masih memiliki keterbatasan dalam mengenali kelas yes, yang terlihat dari nilai recall kelas yes yang masih rendah akibat ketidakseimbangan data</a:t>
            </a:r>
          </a:p>
        </p:txBody>
      </p:sp>
      <p:sp>
        <p:nvSpPr>
          <p:cNvPr name="TextBox 11" id="11"/>
          <p:cNvSpPr txBox="true"/>
          <p:nvPr/>
        </p:nvSpPr>
        <p:spPr>
          <a:xfrm rot="0">
            <a:off x="1979971" y="3547559"/>
            <a:ext cx="2844775" cy="507386"/>
          </a:xfrm>
          <a:prstGeom prst="rect">
            <a:avLst/>
          </a:prstGeom>
        </p:spPr>
        <p:txBody>
          <a:bodyPr anchor="t" rtlCol="false" tIns="0" lIns="0" bIns="0" rIns="0">
            <a:spAutoFit/>
          </a:bodyPr>
          <a:lstStyle/>
          <a:p>
            <a:pPr algn="l">
              <a:lnSpc>
                <a:spcPts val="3816"/>
              </a:lnSpc>
            </a:pPr>
            <a:r>
              <a:rPr lang="en-US" sz="3634" b="true">
                <a:solidFill>
                  <a:srgbClr val="5271FF"/>
                </a:solidFill>
                <a:latin typeface="Raleway Ultra-Bold"/>
                <a:ea typeface="Raleway Ultra-Bold"/>
                <a:cs typeface="Raleway Ultra-Bold"/>
                <a:sym typeface="Raleway Ultra-Bold"/>
              </a:rPr>
              <a:t>ID3 5 DEPTH</a:t>
            </a:r>
          </a:p>
        </p:txBody>
      </p:sp>
      <p:sp>
        <p:nvSpPr>
          <p:cNvPr name="TextBox 12" id="12"/>
          <p:cNvSpPr txBox="true"/>
          <p:nvPr/>
        </p:nvSpPr>
        <p:spPr>
          <a:xfrm rot="0">
            <a:off x="6741562" y="3071309"/>
            <a:ext cx="4804875" cy="983636"/>
          </a:xfrm>
          <a:prstGeom prst="rect">
            <a:avLst/>
          </a:prstGeom>
        </p:spPr>
        <p:txBody>
          <a:bodyPr anchor="t" rtlCol="false" tIns="0" lIns="0" bIns="0" rIns="0">
            <a:spAutoFit/>
          </a:bodyPr>
          <a:lstStyle/>
          <a:p>
            <a:pPr algn="l">
              <a:lnSpc>
                <a:spcPts val="3816"/>
              </a:lnSpc>
            </a:pPr>
            <a:r>
              <a:rPr lang="en-US" sz="3634" b="true">
                <a:solidFill>
                  <a:srgbClr val="5271FF"/>
                </a:solidFill>
                <a:latin typeface="Raleway Ultra-Bold"/>
                <a:ea typeface="Raleway Ultra-Bold"/>
                <a:cs typeface="Raleway Ultra-Bold"/>
                <a:sym typeface="Raleway Ultra-Bold"/>
              </a:rPr>
              <a:t>ID3 7 DEPTH WITH HYPERPARAMETER</a:t>
            </a:r>
          </a:p>
        </p:txBody>
      </p:sp>
      <p:sp>
        <p:nvSpPr>
          <p:cNvPr name="TextBox 13" id="13"/>
          <p:cNvSpPr txBox="true"/>
          <p:nvPr/>
        </p:nvSpPr>
        <p:spPr>
          <a:xfrm rot="0">
            <a:off x="12762137" y="3119632"/>
            <a:ext cx="5216628" cy="983636"/>
          </a:xfrm>
          <a:prstGeom prst="rect">
            <a:avLst/>
          </a:prstGeom>
        </p:spPr>
        <p:txBody>
          <a:bodyPr anchor="t" rtlCol="false" tIns="0" lIns="0" bIns="0" rIns="0">
            <a:spAutoFit/>
          </a:bodyPr>
          <a:lstStyle/>
          <a:p>
            <a:pPr algn="l">
              <a:lnSpc>
                <a:spcPts val="3816"/>
              </a:lnSpc>
            </a:pPr>
            <a:r>
              <a:rPr lang="en-US" sz="3634" b="true">
                <a:solidFill>
                  <a:srgbClr val="5271FF"/>
                </a:solidFill>
                <a:latin typeface="Raleway Ultra-Bold"/>
                <a:ea typeface="Raleway Ultra-Bold"/>
                <a:cs typeface="Raleway Ultra-Bold"/>
                <a:sym typeface="Raleway Ultra-Bold"/>
              </a:rPr>
              <a:t>ID3 WITH OPTIMIZATION GA</a:t>
            </a:r>
          </a:p>
        </p:txBody>
      </p:sp>
      <p:sp>
        <p:nvSpPr>
          <p:cNvPr name="TextBox 14" id="14"/>
          <p:cNvSpPr txBox="true"/>
          <p:nvPr/>
        </p:nvSpPr>
        <p:spPr>
          <a:xfrm rot="0">
            <a:off x="1740566" y="7420579"/>
            <a:ext cx="14183771" cy="1047152"/>
          </a:xfrm>
          <a:prstGeom prst="rect">
            <a:avLst/>
          </a:prstGeom>
        </p:spPr>
        <p:txBody>
          <a:bodyPr anchor="t" rtlCol="false" tIns="0" lIns="0" bIns="0" rIns="0">
            <a:spAutoFit/>
          </a:bodyPr>
          <a:lstStyle/>
          <a:p>
            <a:pPr algn="l" marL="0" indent="0" lvl="0">
              <a:lnSpc>
                <a:spcPts val="2038"/>
              </a:lnSpc>
              <a:spcBef>
                <a:spcPct val="0"/>
              </a:spcBef>
            </a:pPr>
            <a:r>
              <a:rPr lang="en-US" sz="1757" spc="7">
                <a:solidFill>
                  <a:srgbClr val="000000"/>
                </a:solidFill>
                <a:latin typeface="Poppins"/>
                <a:ea typeface="Poppins"/>
                <a:cs typeface="Poppins"/>
                <a:sym typeface="Poppins"/>
              </a:rPr>
              <a:t>Setelah dilakukan hyperparameter tuning, diperoleh konfigurasi terbaik pada depth 7, yang menghasilkan akurasi validasi tertinggi (~89.8%) dan performa yang lebih stabil dibandingkan depth lainnya. Model ini menunjukkan peningkatan struktur pohon dan keseimbangan performa secara umum, namun recall kelas yes masih relatif rendah (±25%), menandakan model tetap cenderung bias ke kelas no.</a:t>
            </a:r>
          </a:p>
        </p:txBody>
      </p:sp>
      <p:sp>
        <p:nvSpPr>
          <p:cNvPr name="TextBox 15" id="15"/>
          <p:cNvSpPr txBox="true"/>
          <p:nvPr/>
        </p:nvSpPr>
        <p:spPr>
          <a:xfrm rot="0">
            <a:off x="1740566" y="8601081"/>
            <a:ext cx="14183771" cy="1818677"/>
          </a:xfrm>
          <a:prstGeom prst="rect">
            <a:avLst/>
          </a:prstGeom>
        </p:spPr>
        <p:txBody>
          <a:bodyPr anchor="t" rtlCol="false" tIns="0" lIns="0" bIns="0" rIns="0">
            <a:spAutoFit/>
          </a:bodyPr>
          <a:lstStyle/>
          <a:p>
            <a:pPr algn="l" marL="0" indent="0" lvl="0">
              <a:lnSpc>
                <a:spcPts val="2038"/>
              </a:lnSpc>
              <a:spcBef>
                <a:spcPct val="0"/>
              </a:spcBef>
            </a:pPr>
            <a:r>
              <a:rPr lang="en-US" sz="1757" spc="7">
                <a:solidFill>
                  <a:srgbClr val="000000"/>
                </a:solidFill>
                <a:latin typeface="Poppins"/>
                <a:ea typeface="Poppins"/>
                <a:cs typeface="Poppins"/>
                <a:sym typeface="Poppins"/>
              </a:rPr>
              <a:t>Untuk mengatasi permasalahan imbalanced data, dilakukan optimisasi threshold menggunakan Algoritma Genetika (GA). Hasilnya, recall kelas yes meningkat signifikan menjadi 52.47%, yang menunjukkan kemampuan model dalam mendeteksi nasabah potensial (yes) menjadi jauh lebih baik. Meskipun terjadi penurunan akurasi keseluruhan menjadi 87.01%, optimisasi ini memberikan trade-off yang lebih relevan untuk konteks bisnis, karena meningkatkan peluang mengidentifikasi nasabah yang benar-benar tertarik.</a:t>
            </a:r>
          </a:p>
          <a:p>
            <a:pPr algn="l" marL="0" indent="0" lvl="0">
              <a:lnSpc>
                <a:spcPts val="2038"/>
              </a:lnSpc>
              <a:spcBef>
                <a:spcPct val="0"/>
              </a:spcBef>
            </a:pPr>
          </a:p>
          <a:p>
            <a:pPr algn="l" marL="0" indent="0" lvl="0">
              <a:lnSpc>
                <a:spcPts val="203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906777" y="-391566"/>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13675426" y="7750722"/>
            <a:ext cx="9225147" cy="8229600"/>
          </a:xfrm>
          <a:custGeom>
            <a:avLst/>
            <a:gdLst/>
            <a:ahLst/>
            <a:cxnLst/>
            <a:rect r="r" b="b" t="t" l="l"/>
            <a:pathLst>
              <a:path h="8229600" w="9225147">
                <a:moveTo>
                  <a:pt x="0" y="0"/>
                </a:moveTo>
                <a:lnTo>
                  <a:pt x="9225148" y="0"/>
                </a:lnTo>
                <a:lnTo>
                  <a:pt x="9225148" y="8229600"/>
                </a:lnTo>
                <a:lnTo>
                  <a:pt x="0" y="8229600"/>
                </a:lnTo>
                <a:lnTo>
                  <a:pt x="0" y="0"/>
                </a:lnTo>
                <a:close/>
              </a:path>
            </a:pathLst>
          </a:custGeom>
          <a:blipFill>
            <a:blip r:embed="rId2"/>
            <a:stretch>
              <a:fillRect l="0" t="0" r="0" b="0"/>
            </a:stretch>
          </a:blipFill>
          <a:ln cap="sq">
            <a:noFill/>
            <a:prstDash val="solid"/>
            <a:miter/>
          </a:ln>
        </p:spPr>
      </p:sp>
      <p:grpSp>
        <p:nvGrpSpPr>
          <p:cNvPr name="Group 4" id="4"/>
          <p:cNvGrpSpPr/>
          <p:nvPr/>
        </p:nvGrpSpPr>
        <p:grpSpPr>
          <a:xfrm rot="0">
            <a:off x="0" y="-90108"/>
            <a:ext cx="5102386" cy="10467217"/>
            <a:chOff x="0" y="0"/>
            <a:chExt cx="1343838" cy="2756798"/>
          </a:xfrm>
        </p:grpSpPr>
        <p:sp>
          <p:nvSpPr>
            <p:cNvPr name="Freeform 5" id="5"/>
            <p:cNvSpPr/>
            <p:nvPr/>
          </p:nvSpPr>
          <p:spPr>
            <a:xfrm flipH="false" flipV="false" rot="0">
              <a:off x="0" y="0"/>
              <a:ext cx="1343838" cy="2756798"/>
            </a:xfrm>
            <a:custGeom>
              <a:avLst/>
              <a:gdLst/>
              <a:ahLst/>
              <a:cxnLst/>
              <a:rect r="r" b="b" t="t" l="l"/>
              <a:pathLst>
                <a:path h="2756798" w="1343838">
                  <a:moveTo>
                    <a:pt x="0" y="0"/>
                  </a:moveTo>
                  <a:lnTo>
                    <a:pt x="1343838" y="0"/>
                  </a:lnTo>
                  <a:lnTo>
                    <a:pt x="1343838" y="2756798"/>
                  </a:lnTo>
                  <a:lnTo>
                    <a:pt x="0" y="2756798"/>
                  </a:lnTo>
                  <a:close/>
                </a:path>
              </a:pathLst>
            </a:custGeom>
            <a:gradFill rotWithShape="true">
              <a:gsLst>
                <a:gs pos="0">
                  <a:srgbClr val="1933A8">
                    <a:alpha val="100000"/>
                  </a:srgbClr>
                </a:gs>
                <a:gs pos="100000">
                  <a:srgbClr val="5271FF">
                    <a:alpha val="100000"/>
                  </a:srgbClr>
                </a:gs>
              </a:gsLst>
              <a:lin ang="2700000"/>
            </a:gradFill>
          </p:spPr>
        </p:sp>
        <p:sp>
          <p:nvSpPr>
            <p:cNvPr name="TextBox 6" id="6"/>
            <p:cNvSpPr txBox="true"/>
            <p:nvPr/>
          </p:nvSpPr>
          <p:spPr>
            <a:xfrm>
              <a:off x="0" y="9525"/>
              <a:ext cx="1343838" cy="2747273"/>
            </a:xfrm>
            <a:prstGeom prst="rect">
              <a:avLst/>
            </a:prstGeom>
          </p:spPr>
          <p:txBody>
            <a:bodyPr anchor="ctr" rtlCol="false" tIns="50800" lIns="50800" bIns="50800" rIns="50800"/>
            <a:lstStyle/>
            <a:p>
              <a:pPr algn="ctr">
                <a:lnSpc>
                  <a:spcPts val="1521"/>
                </a:lnSpc>
              </a:pPr>
            </a:p>
          </p:txBody>
        </p:sp>
      </p:grpSp>
      <p:grpSp>
        <p:nvGrpSpPr>
          <p:cNvPr name="Group 7" id="7"/>
          <p:cNvGrpSpPr/>
          <p:nvPr/>
        </p:nvGrpSpPr>
        <p:grpSpPr>
          <a:xfrm rot="0">
            <a:off x="2551193" y="2307943"/>
            <a:ext cx="13185614" cy="5671113"/>
            <a:chOff x="0" y="0"/>
            <a:chExt cx="2683656" cy="1154236"/>
          </a:xfrm>
        </p:grpSpPr>
        <p:sp>
          <p:nvSpPr>
            <p:cNvPr name="Freeform 8" id="8"/>
            <p:cNvSpPr/>
            <p:nvPr/>
          </p:nvSpPr>
          <p:spPr>
            <a:xfrm flipH="false" flipV="false" rot="0">
              <a:off x="0" y="0"/>
              <a:ext cx="2683656" cy="1154236"/>
            </a:xfrm>
            <a:custGeom>
              <a:avLst/>
              <a:gdLst/>
              <a:ahLst/>
              <a:cxnLst/>
              <a:rect r="r" b="b" t="t" l="l"/>
              <a:pathLst>
                <a:path h="1154236" w="2683656">
                  <a:moveTo>
                    <a:pt x="58715" y="0"/>
                  </a:moveTo>
                  <a:lnTo>
                    <a:pt x="2624941" y="0"/>
                  </a:lnTo>
                  <a:cubicBezTo>
                    <a:pt x="2657368" y="0"/>
                    <a:pt x="2683656" y="26288"/>
                    <a:pt x="2683656" y="58715"/>
                  </a:cubicBezTo>
                  <a:lnTo>
                    <a:pt x="2683656" y="1095522"/>
                  </a:lnTo>
                  <a:cubicBezTo>
                    <a:pt x="2683656" y="1111094"/>
                    <a:pt x="2677470" y="1126028"/>
                    <a:pt x="2666459" y="1137039"/>
                  </a:cubicBezTo>
                  <a:cubicBezTo>
                    <a:pt x="2655448" y="1148050"/>
                    <a:pt x="2640513" y="1154236"/>
                    <a:pt x="2624941" y="1154236"/>
                  </a:cubicBezTo>
                  <a:lnTo>
                    <a:pt x="58715" y="1154236"/>
                  </a:lnTo>
                  <a:cubicBezTo>
                    <a:pt x="26288" y="1154236"/>
                    <a:pt x="0" y="1127949"/>
                    <a:pt x="0" y="1095522"/>
                  </a:cubicBezTo>
                  <a:lnTo>
                    <a:pt x="0" y="58715"/>
                  </a:lnTo>
                  <a:cubicBezTo>
                    <a:pt x="0" y="26288"/>
                    <a:pt x="26288" y="0"/>
                    <a:pt x="58715" y="0"/>
                  </a:cubicBezTo>
                  <a:close/>
                </a:path>
              </a:pathLst>
            </a:custGeom>
            <a:blipFill>
              <a:blip r:embed="rId3"/>
              <a:stretch>
                <a:fillRect l="-3651" t="0" r="-3410" b="0"/>
              </a:stretch>
            </a:blipFill>
          </p:spPr>
        </p:sp>
      </p:grpSp>
      <p:sp>
        <p:nvSpPr>
          <p:cNvPr name="Freeform 9" id="9"/>
          <p:cNvSpPr/>
          <p:nvPr/>
        </p:nvSpPr>
        <p:spPr>
          <a:xfrm flipH="false" flipV="false" rot="0">
            <a:off x="1028700" y="1028700"/>
            <a:ext cx="461704" cy="408608"/>
          </a:xfrm>
          <a:custGeom>
            <a:avLst/>
            <a:gdLst/>
            <a:ahLst/>
            <a:cxnLst/>
            <a:rect r="r" b="b" t="t" l="l"/>
            <a:pathLst>
              <a:path h="408608" w="461704">
                <a:moveTo>
                  <a:pt x="0" y="0"/>
                </a:moveTo>
                <a:lnTo>
                  <a:pt x="461704" y="0"/>
                </a:lnTo>
                <a:lnTo>
                  <a:pt x="461704" y="408608"/>
                </a:lnTo>
                <a:lnTo>
                  <a:pt x="0" y="408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308870" y="-1949629"/>
            <a:ext cx="3486600" cy="3719040"/>
          </a:xfrm>
          <a:custGeom>
            <a:avLst/>
            <a:gdLst/>
            <a:ahLst/>
            <a:cxnLst/>
            <a:rect r="r" b="b" t="t" l="l"/>
            <a:pathLst>
              <a:path h="3719040" w="3486600">
                <a:moveTo>
                  <a:pt x="0" y="0"/>
                </a:moveTo>
                <a:lnTo>
                  <a:pt x="3486600" y="0"/>
                </a:lnTo>
                <a:lnTo>
                  <a:pt x="3486600" y="3719041"/>
                </a:lnTo>
                <a:lnTo>
                  <a:pt x="0" y="37190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51638" y="103822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F6F6F6"/>
                </a:solidFill>
                <a:latin typeface="Raleway Semi-Bold"/>
                <a:ea typeface="Raleway Semi-Bold"/>
                <a:cs typeface="Raleway Semi-Bold"/>
                <a:sym typeface="Raleway Semi-Bold"/>
              </a:rPr>
              <a:t>THYNK UNLIMITED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0108"/>
            <a:ext cx="3454688" cy="2100000"/>
            <a:chOff x="0" y="0"/>
            <a:chExt cx="909877" cy="553087"/>
          </a:xfrm>
        </p:grpSpPr>
        <p:sp>
          <p:nvSpPr>
            <p:cNvPr name="Freeform 3" id="3"/>
            <p:cNvSpPr/>
            <p:nvPr/>
          </p:nvSpPr>
          <p:spPr>
            <a:xfrm flipH="false" flipV="false" rot="0">
              <a:off x="0" y="0"/>
              <a:ext cx="909877" cy="553087"/>
            </a:xfrm>
            <a:custGeom>
              <a:avLst/>
              <a:gdLst/>
              <a:ahLst/>
              <a:cxnLst/>
              <a:rect r="r" b="b" t="t" l="l"/>
              <a:pathLst>
                <a:path h="553087" w="909877">
                  <a:moveTo>
                    <a:pt x="0" y="0"/>
                  </a:moveTo>
                  <a:lnTo>
                    <a:pt x="909877" y="0"/>
                  </a:lnTo>
                  <a:lnTo>
                    <a:pt x="909877" y="553087"/>
                  </a:lnTo>
                  <a:lnTo>
                    <a:pt x="0" y="553087"/>
                  </a:lnTo>
                  <a:close/>
                </a:path>
              </a:pathLst>
            </a:custGeom>
            <a:gradFill rotWithShape="true">
              <a:gsLst>
                <a:gs pos="0">
                  <a:srgbClr val="1933A8">
                    <a:alpha val="100000"/>
                  </a:srgbClr>
                </a:gs>
                <a:gs pos="100000">
                  <a:srgbClr val="5271FF">
                    <a:alpha val="100000"/>
                  </a:srgbClr>
                </a:gs>
              </a:gsLst>
              <a:lin ang="2700000"/>
            </a:gradFill>
          </p:spPr>
        </p:sp>
        <p:sp>
          <p:nvSpPr>
            <p:cNvPr name="TextBox 4" id="4"/>
            <p:cNvSpPr txBox="true"/>
            <p:nvPr/>
          </p:nvSpPr>
          <p:spPr>
            <a:xfrm>
              <a:off x="0" y="9525"/>
              <a:ext cx="909877" cy="543562"/>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1347061" y="7725054"/>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63382" y="-1566231"/>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675426" y="7725054"/>
            <a:ext cx="9225147" cy="8229600"/>
          </a:xfrm>
          <a:custGeom>
            <a:avLst/>
            <a:gdLst/>
            <a:ahLst/>
            <a:cxnLst/>
            <a:rect r="r" b="b" t="t" l="l"/>
            <a:pathLst>
              <a:path h="8229600" w="9225147">
                <a:moveTo>
                  <a:pt x="0" y="0"/>
                </a:moveTo>
                <a:lnTo>
                  <a:pt x="9225148" y="0"/>
                </a:lnTo>
                <a:lnTo>
                  <a:pt x="9225148" y="8229600"/>
                </a:lnTo>
                <a:lnTo>
                  <a:pt x="0" y="8229600"/>
                </a:lnTo>
                <a:lnTo>
                  <a:pt x="0" y="0"/>
                </a:lnTo>
                <a:close/>
              </a:path>
            </a:pathLst>
          </a:custGeom>
          <a:blipFill>
            <a:blip r:embed="rId4"/>
            <a:stretch>
              <a:fillRect l="0" t="0" r="0" b="0"/>
            </a:stretch>
          </a:blipFill>
          <a:ln cap="sq">
            <a:noFill/>
            <a:prstDash val="solid"/>
            <a:miter/>
          </a:ln>
        </p:spPr>
      </p:sp>
      <p:sp>
        <p:nvSpPr>
          <p:cNvPr name="TextBox 8" id="8"/>
          <p:cNvSpPr txBox="true"/>
          <p:nvPr/>
        </p:nvSpPr>
        <p:spPr>
          <a:xfrm rot="0">
            <a:off x="6300733" y="2605246"/>
            <a:ext cx="8724809" cy="815995"/>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KELOMPOK 7</a:t>
            </a:r>
          </a:p>
        </p:txBody>
      </p:sp>
      <p:sp>
        <p:nvSpPr>
          <p:cNvPr name="Freeform 9" id="9"/>
          <p:cNvSpPr/>
          <p:nvPr/>
        </p:nvSpPr>
        <p:spPr>
          <a:xfrm flipH="false" flipV="false" rot="0">
            <a:off x="4318670" y="2152809"/>
            <a:ext cx="1736688" cy="1654195"/>
          </a:xfrm>
          <a:custGeom>
            <a:avLst/>
            <a:gdLst/>
            <a:ahLst/>
            <a:cxnLst/>
            <a:rect r="r" b="b" t="t" l="l"/>
            <a:pathLst>
              <a:path h="1654195" w="1736688">
                <a:moveTo>
                  <a:pt x="0" y="0"/>
                </a:moveTo>
                <a:lnTo>
                  <a:pt x="1736688" y="0"/>
                </a:lnTo>
                <a:lnTo>
                  <a:pt x="1736688" y="1654195"/>
                </a:lnTo>
                <a:lnTo>
                  <a:pt x="0" y="1654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187014" y="4474970"/>
            <a:ext cx="6820032" cy="492950"/>
          </a:xfrm>
          <a:prstGeom prst="rect">
            <a:avLst/>
          </a:prstGeom>
        </p:spPr>
        <p:txBody>
          <a:bodyPr anchor="t" rtlCol="false" tIns="0" lIns="0" bIns="0" rIns="0">
            <a:spAutoFit/>
          </a:bodyPr>
          <a:lstStyle/>
          <a:p>
            <a:pPr algn="ctr">
              <a:lnSpc>
                <a:spcPts val="3705"/>
              </a:lnSpc>
              <a:spcBef>
                <a:spcPct val="0"/>
              </a:spcBef>
            </a:pPr>
            <a:r>
              <a:rPr lang="en-US" b="true" sz="3528">
                <a:solidFill>
                  <a:srgbClr val="000000"/>
                </a:solidFill>
                <a:latin typeface="Raleway Semi-Bold"/>
                <a:ea typeface="Raleway Semi-Bold"/>
                <a:cs typeface="Raleway Semi-Bold"/>
                <a:sym typeface="Raleway Semi-Bold"/>
              </a:rPr>
              <a:t>ARSYAD FILLAH (103012300260)</a:t>
            </a:r>
          </a:p>
        </p:txBody>
      </p:sp>
      <p:sp>
        <p:nvSpPr>
          <p:cNvPr name="TextBox 11" id="11"/>
          <p:cNvSpPr txBox="true"/>
          <p:nvPr/>
        </p:nvSpPr>
        <p:spPr>
          <a:xfrm rot="0">
            <a:off x="3885392" y="5408135"/>
            <a:ext cx="9423275" cy="492950"/>
          </a:xfrm>
          <a:prstGeom prst="rect">
            <a:avLst/>
          </a:prstGeom>
        </p:spPr>
        <p:txBody>
          <a:bodyPr anchor="t" rtlCol="false" tIns="0" lIns="0" bIns="0" rIns="0">
            <a:spAutoFit/>
          </a:bodyPr>
          <a:lstStyle/>
          <a:p>
            <a:pPr algn="ctr">
              <a:lnSpc>
                <a:spcPts val="3705"/>
              </a:lnSpc>
              <a:spcBef>
                <a:spcPct val="0"/>
              </a:spcBef>
            </a:pPr>
            <a:r>
              <a:rPr lang="en-US" b="true" sz="3528">
                <a:solidFill>
                  <a:srgbClr val="000000"/>
                </a:solidFill>
                <a:latin typeface="Raleway Semi-Bold"/>
                <a:ea typeface="Raleway Semi-Bold"/>
                <a:cs typeface="Raleway Semi-Bold"/>
                <a:sym typeface="Raleway Semi-Bold"/>
              </a:rPr>
              <a:t>VELISIA NIHAN RAHMAWATI (103012300203)</a:t>
            </a:r>
          </a:p>
        </p:txBody>
      </p:sp>
      <p:sp>
        <p:nvSpPr>
          <p:cNvPr name="TextBox 12" id="12"/>
          <p:cNvSpPr txBox="true"/>
          <p:nvPr/>
        </p:nvSpPr>
        <p:spPr>
          <a:xfrm rot="0">
            <a:off x="4365021" y="6341300"/>
            <a:ext cx="8464017" cy="492950"/>
          </a:xfrm>
          <a:prstGeom prst="rect">
            <a:avLst/>
          </a:prstGeom>
        </p:spPr>
        <p:txBody>
          <a:bodyPr anchor="t" rtlCol="false" tIns="0" lIns="0" bIns="0" rIns="0">
            <a:spAutoFit/>
          </a:bodyPr>
          <a:lstStyle/>
          <a:p>
            <a:pPr algn="ctr">
              <a:lnSpc>
                <a:spcPts val="3705"/>
              </a:lnSpc>
              <a:spcBef>
                <a:spcPct val="0"/>
              </a:spcBef>
            </a:pPr>
            <a:r>
              <a:rPr lang="en-US" b="true" sz="3528">
                <a:solidFill>
                  <a:srgbClr val="000000"/>
                </a:solidFill>
                <a:latin typeface="Raleway Semi-Bold"/>
                <a:ea typeface="Raleway Semi-Bold"/>
                <a:cs typeface="Raleway Semi-Bold"/>
                <a:sym typeface="Raleway Semi-Bold"/>
              </a:rPr>
              <a:t>ARKANZI SUHARJANTO (103012300055)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906777" y="-391566"/>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2"/>
            <a:stretch>
              <a:fillRect l="0" t="0" r="0" b="0"/>
            </a:stretch>
          </a:blipFill>
          <a:ln cap="sq">
            <a:noFill/>
            <a:prstDash val="solid"/>
            <a:miter/>
          </a:ln>
        </p:spPr>
      </p:sp>
      <p:sp>
        <p:nvSpPr>
          <p:cNvPr name="Freeform 3" id="3"/>
          <p:cNvSpPr/>
          <p:nvPr/>
        </p:nvSpPr>
        <p:spPr>
          <a:xfrm flipH="false" flipV="false" rot="0">
            <a:off x="15055452" y="6577855"/>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2"/>
            <a:stretch>
              <a:fillRect l="0" t="0" r="0" b="0"/>
            </a:stretch>
          </a:blipFill>
          <a:ln cap="sq">
            <a:noFill/>
            <a:prstDash val="solid"/>
            <a:miter/>
          </a:ln>
        </p:spPr>
      </p:sp>
      <p:grpSp>
        <p:nvGrpSpPr>
          <p:cNvPr name="Group 4" id="4"/>
          <p:cNvGrpSpPr/>
          <p:nvPr/>
        </p:nvGrpSpPr>
        <p:grpSpPr>
          <a:xfrm rot="0">
            <a:off x="0" y="-90108"/>
            <a:ext cx="5102386" cy="10467217"/>
            <a:chOff x="0" y="0"/>
            <a:chExt cx="1343838" cy="2756798"/>
          </a:xfrm>
        </p:grpSpPr>
        <p:sp>
          <p:nvSpPr>
            <p:cNvPr name="Freeform 5" id="5"/>
            <p:cNvSpPr/>
            <p:nvPr/>
          </p:nvSpPr>
          <p:spPr>
            <a:xfrm flipH="false" flipV="false" rot="0">
              <a:off x="0" y="0"/>
              <a:ext cx="1343838" cy="2756798"/>
            </a:xfrm>
            <a:custGeom>
              <a:avLst/>
              <a:gdLst/>
              <a:ahLst/>
              <a:cxnLst/>
              <a:rect r="r" b="b" t="t" l="l"/>
              <a:pathLst>
                <a:path h="2756798" w="1343838">
                  <a:moveTo>
                    <a:pt x="0" y="0"/>
                  </a:moveTo>
                  <a:lnTo>
                    <a:pt x="1343838" y="0"/>
                  </a:lnTo>
                  <a:lnTo>
                    <a:pt x="1343838" y="2756798"/>
                  </a:lnTo>
                  <a:lnTo>
                    <a:pt x="0" y="2756798"/>
                  </a:lnTo>
                  <a:close/>
                </a:path>
              </a:pathLst>
            </a:custGeom>
            <a:gradFill rotWithShape="true">
              <a:gsLst>
                <a:gs pos="0">
                  <a:srgbClr val="1933A8">
                    <a:alpha val="100000"/>
                  </a:srgbClr>
                </a:gs>
                <a:gs pos="100000">
                  <a:srgbClr val="5271FF">
                    <a:alpha val="100000"/>
                  </a:srgbClr>
                </a:gs>
              </a:gsLst>
              <a:lin ang="2700000"/>
            </a:gradFill>
          </p:spPr>
        </p:sp>
        <p:sp>
          <p:nvSpPr>
            <p:cNvPr name="TextBox 6" id="6"/>
            <p:cNvSpPr txBox="true"/>
            <p:nvPr/>
          </p:nvSpPr>
          <p:spPr>
            <a:xfrm>
              <a:off x="0" y="9525"/>
              <a:ext cx="1343838" cy="2747273"/>
            </a:xfrm>
            <a:prstGeom prst="rect">
              <a:avLst/>
            </a:prstGeom>
          </p:spPr>
          <p:txBody>
            <a:bodyPr anchor="ctr" rtlCol="false" tIns="50800" lIns="50800" bIns="50800" rIns="50800"/>
            <a:lstStyle/>
            <a:p>
              <a:pPr algn="ctr">
                <a:lnSpc>
                  <a:spcPts val="1521"/>
                </a:lnSpc>
              </a:pPr>
            </a:p>
          </p:txBody>
        </p:sp>
      </p:grpSp>
      <p:sp>
        <p:nvSpPr>
          <p:cNvPr name="Freeform 7" id="7"/>
          <p:cNvSpPr/>
          <p:nvPr/>
        </p:nvSpPr>
        <p:spPr>
          <a:xfrm flipH="false" flipV="false" rot="0">
            <a:off x="15386106" y="-1859520"/>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307815" y="8694281"/>
            <a:ext cx="824110" cy="310071"/>
          </a:xfrm>
          <a:custGeom>
            <a:avLst/>
            <a:gdLst/>
            <a:ahLst/>
            <a:cxnLst/>
            <a:rect r="r" b="b" t="t" l="l"/>
            <a:pathLst>
              <a:path h="310071" w="824110">
                <a:moveTo>
                  <a:pt x="0" y="0"/>
                </a:moveTo>
                <a:lnTo>
                  <a:pt x="824109" y="0"/>
                </a:lnTo>
                <a:lnTo>
                  <a:pt x="824109" y="310071"/>
                </a:lnTo>
                <a:lnTo>
                  <a:pt x="0" y="3100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99190" y="344223"/>
            <a:ext cx="6083084" cy="9598554"/>
          </a:xfrm>
          <a:custGeom>
            <a:avLst/>
            <a:gdLst/>
            <a:ahLst/>
            <a:cxnLst/>
            <a:rect r="r" b="b" t="t" l="l"/>
            <a:pathLst>
              <a:path h="9598554" w="6083084">
                <a:moveTo>
                  <a:pt x="0" y="0"/>
                </a:moveTo>
                <a:lnTo>
                  <a:pt x="6083083" y="0"/>
                </a:lnTo>
                <a:lnTo>
                  <a:pt x="6083083" y="9598554"/>
                </a:lnTo>
                <a:lnTo>
                  <a:pt x="0" y="9598554"/>
                </a:lnTo>
                <a:lnTo>
                  <a:pt x="0" y="0"/>
                </a:lnTo>
                <a:close/>
              </a:path>
            </a:pathLst>
          </a:custGeom>
          <a:blipFill>
            <a:blip r:embed="rId7"/>
            <a:stretch>
              <a:fillRect l="0" t="0" r="0" b="0"/>
            </a:stretch>
          </a:blipFill>
        </p:spPr>
      </p:sp>
      <p:sp>
        <p:nvSpPr>
          <p:cNvPr name="TextBox 10" id="10"/>
          <p:cNvSpPr txBox="true"/>
          <p:nvPr/>
        </p:nvSpPr>
        <p:spPr>
          <a:xfrm rot="0">
            <a:off x="10307815" y="2128687"/>
            <a:ext cx="6085888" cy="1594546"/>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KERANGKA BERPIKIR</a:t>
            </a:r>
          </a:p>
        </p:txBody>
      </p:sp>
      <p:sp>
        <p:nvSpPr>
          <p:cNvPr name="TextBox 11" id="11"/>
          <p:cNvSpPr txBox="true"/>
          <p:nvPr/>
        </p:nvSpPr>
        <p:spPr>
          <a:xfrm rot="0">
            <a:off x="10307815" y="3751809"/>
            <a:ext cx="5506596" cy="401701"/>
          </a:xfrm>
          <a:prstGeom prst="rect">
            <a:avLst/>
          </a:prstGeom>
        </p:spPr>
        <p:txBody>
          <a:bodyPr anchor="t" rtlCol="false" tIns="0" lIns="0" bIns="0" rIns="0">
            <a:spAutoFit/>
          </a:bodyPr>
          <a:lstStyle/>
          <a:p>
            <a:pPr algn="l">
              <a:lnSpc>
                <a:spcPts val="3043"/>
              </a:lnSpc>
            </a:pPr>
            <a:r>
              <a:rPr lang="en-US" sz="2898" b="true">
                <a:solidFill>
                  <a:srgbClr val="5271FF"/>
                </a:solidFill>
                <a:latin typeface="Raleway Ultra-Bold"/>
                <a:ea typeface="Raleway Ultra-Bold"/>
                <a:cs typeface="Raleway Ultra-Bold"/>
                <a:sym typeface="Raleway Ultra-Bold"/>
              </a:rPr>
              <a:t>Decision Tree</a:t>
            </a:r>
          </a:p>
        </p:txBody>
      </p:sp>
      <p:sp>
        <p:nvSpPr>
          <p:cNvPr name="TextBox 12" id="12"/>
          <p:cNvSpPr txBox="true"/>
          <p:nvPr/>
        </p:nvSpPr>
        <p:spPr>
          <a:xfrm rot="0">
            <a:off x="9437562" y="4212054"/>
            <a:ext cx="8645570" cy="3983882"/>
          </a:xfrm>
          <a:prstGeom prst="rect">
            <a:avLst/>
          </a:prstGeom>
        </p:spPr>
        <p:txBody>
          <a:bodyPr anchor="t" rtlCol="false" tIns="0" lIns="0" bIns="0" rIns="0">
            <a:spAutoFit/>
          </a:bodyPr>
          <a:lstStyle/>
          <a:p>
            <a:pPr algn="l" marL="0" indent="0" lvl="0">
              <a:lnSpc>
                <a:spcPts val="2298"/>
              </a:lnSpc>
              <a:spcBef>
                <a:spcPct val="0"/>
              </a:spcBef>
            </a:pPr>
            <a:r>
              <a:rPr lang="en-US" sz="1981" spc="7">
                <a:solidFill>
                  <a:srgbClr val="000000"/>
                </a:solidFill>
                <a:latin typeface="Poppins"/>
                <a:ea typeface="Poppins"/>
                <a:cs typeface="Poppins"/>
                <a:sym typeface="Poppins"/>
              </a:rPr>
              <a:t>P</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nelitian</a:t>
            </a:r>
            <a:r>
              <a:rPr lang="en-US" sz="1981" spc="7" strike="noStrike" u="none">
                <a:solidFill>
                  <a:srgbClr val="000000"/>
                </a:solidFill>
                <a:latin typeface="Poppins"/>
                <a:ea typeface="Poppins"/>
                <a:cs typeface="Poppins"/>
                <a:sym typeface="Poppins"/>
              </a:rPr>
              <a:t> i</a:t>
            </a:r>
            <a:r>
              <a:rPr lang="en-US" sz="1981" spc="7" strike="noStrike" u="none">
                <a:solidFill>
                  <a:srgbClr val="000000"/>
                </a:solidFill>
                <a:latin typeface="Poppins"/>
                <a:ea typeface="Poppins"/>
                <a:cs typeface="Poppins"/>
                <a:sym typeface="Poppins"/>
              </a:rPr>
              <a:t>ni</a:t>
            </a:r>
            <a:r>
              <a:rPr lang="en-US" sz="1981" spc="7" strike="noStrike" u="none">
                <a:solidFill>
                  <a:srgbClr val="000000"/>
                </a:solidFill>
                <a:latin typeface="Poppins"/>
                <a:ea typeface="Poppins"/>
                <a:cs typeface="Poppins"/>
                <a:sym typeface="Poppins"/>
              </a:rPr>
              <a:t> d</a:t>
            </a:r>
            <a:r>
              <a:rPr lang="en-US" sz="1981" spc="7" strike="noStrike" u="none">
                <a:solidFill>
                  <a:srgbClr val="000000"/>
                </a:solidFill>
                <a:latin typeface="Poppins"/>
                <a:ea typeface="Poppins"/>
                <a:cs typeface="Poppins"/>
                <a:sym typeface="Poppins"/>
              </a:rPr>
              <a:t>iawa</a:t>
            </a:r>
            <a:r>
              <a:rPr lang="en-US" sz="1981" spc="7" strike="noStrike" u="none">
                <a:solidFill>
                  <a:srgbClr val="000000"/>
                </a:solidFill>
                <a:latin typeface="Poppins"/>
                <a:ea typeface="Poppins"/>
                <a:cs typeface="Poppins"/>
                <a:sym typeface="Poppins"/>
              </a:rPr>
              <a:t>li </a:t>
            </a:r>
            <a:r>
              <a:rPr lang="en-US" sz="1981" spc="7" strike="noStrike" u="none">
                <a:solidFill>
                  <a:srgbClr val="000000"/>
                </a:solidFill>
                <a:latin typeface="Poppins"/>
                <a:ea typeface="Poppins"/>
                <a:cs typeface="Poppins"/>
                <a:sym typeface="Poppins"/>
              </a:rPr>
              <a:t>deng</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n pe</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ilihan dan p</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mua</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 data</a:t>
            </a:r>
            <a:r>
              <a:rPr lang="en-US" sz="1981" spc="7" strike="noStrike" u="none">
                <a:solidFill>
                  <a:srgbClr val="000000"/>
                </a:solidFill>
                <a:latin typeface="Poppins"/>
                <a:ea typeface="Poppins"/>
                <a:cs typeface="Poppins"/>
                <a:sym typeface="Poppins"/>
              </a:rPr>
              <a:t>set</a:t>
            </a:r>
            <a:r>
              <a:rPr lang="en-US" sz="1981" spc="7" strike="noStrike" u="none">
                <a:solidFill>
                  <a:srgbClr val="000000"/>
                </a:solidFill>
                <a:latin typeface="Poppins"/>
                <a:ea typeface="Poppins"/>
                <a:cs typeface="Poppins"/>
                <a:sym typeface="Poppins"/>
              </a:rPr>
              <a:t> Bank Mark</a:t>
            </a:r>
            <a:r>
              <a:rPr lang="en-US" sz="1981" spc="7" strike="noStrike" u="none">
                <a:solidFill>
                  <a:srgbClr val="000000"/>
                </a:solidFill>
                <a:latin typeface="Poppins"/>
                <a:ea typeface="Poppins"/>
                <a:cs typeface="Poppins"/>
                <a:sym typeface="Poppins"/>
              </a:rPr>
              <a:t>et</a:t>
            </a:r>
            <a:r>
              <a:rPr lang="en-US" sz="1981" spc="7" strike="noStrike" u="none">
                <a:solidFill>
                  <a:srgbClr val="000000"/>
                </a:solidFill>
                <a:latin typeface="Poppins"/>
                <a:ea typeface="Poppins"/>
                <a:cs typeface="Poppins"/>
                <a:sym typeface="Poppins"/>
              </a:rPr>
              <a:t>ing.</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Sel</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njutnya </a:t>
            </a:r>
            <a:r>
              <a:rPr lang="en-US" sz="1981" spc="7" strike="noStrike" u="none">
                <a:solidFill>
                  <a:srgbClr val="000000"/>
                </a:solidFill>
                <a:latin typeface="Poppins"/>
                <a:ea typeface="Poppins"/>
                <a:cs typeface="Poppins"/>
                <a:sym typeface="Poppins"/>
              </a:rPr>
              <a:t>di</a:t>
            </a:r>
            <a:r>
              <a:rPr lang="en-US" sz="1981" spc="7" strike="noStrike" u="none">
                <a:solidFill>
                  <a:srgbClr val="000000"/>
                </a:solidFill>
                <a:latin typeface="Poppins"/>
                <a:ea typeface="Poppins"/>
                <a:cs typeface="Poppins"/>
                <a:sym typeface="Poppins"/>
              </a:rPr>
              <a:t>lakukan taha</a:t>
            </a:r>
            <a:r>
              <a:rPr lang="en-US" sz="1981" spc="7" strike="noStrike" u="none">
                <a:solidFill>
                  <a:srgbClr val="000000"/>
                </a:solidFill>
                <a:latin typeface="Poppins"/>
                <a:ea typeface="Poppins"/>
                <a:cs typeface="Poppins"/>
                <a:sym typeface="Poppins"/>
              </a:rPr>
              <a:t>p</a:t>
            </a:r>
            <a:r>
              <a:rPr lang="en-US" sz="1981" spc="7" strike="noStrike" u="none">
                <a:solidFill>
                  <a:srgbClr val="000000"/>
                </a:solidFill>
                <a:latin typeface="Poppins"/>
                <a:ea typeface="Poppins"/>
                <a:cs typeface="Poppins"/>
                <a:sym typeface="Poppins"/>
              </a:rPr>
              <a:t> prepro</a:t>
            </a:r>
            <a:r>
              <a:rPr lang="en-US" sz="1981" spc="7" strike="noStrike" u="none">
                <a:solidFill>
                  <a:srgbClr val="000000"/>
                </a:solidFill>
                <a:latin typeface="Poppins"/>
                <a:ea typeface="Poppins"/>
                <a:cs typeface="Poppins"/>
                <a:sym typeface="Poppins"/>
              </a:rPr>
              <a:t>c</a:t>
            </a:r>
            <a:r>
              <a:rPr lang="en-US" sz="1981" spc="7" strike="noStrike" u="none">
                <a:solidFill>
                  <a:srgbClr val="000000"/>
                </a:solidFill>
                <a:latin typeface="Poppins"/>
                <a:ea typeface="Poppins"/>
                <a:cs typeface="Poppins"/>
                <a:sym typeface="Poppins"/>
              </a:rPr>
              <a:t>ess</a:t>
            </a:r>
            <a:r>
              <a:rPr lang="en-US" sz="1981" spc="7" strike="noStrike" u="none">
                <a:solidFill>
                  <a:srgbClr val="000000"/>
                </a:solidFill>
                <a:latin typeface="Poppins"/>
                <a:ea typeface="Poppins"/>
                <a:cs typeface="Poppins"/>
                <a:sym typeface="Poppins"/>
              </a:rPr>
              <a:t>ing </a:t>
            </a:r>
            <a:r>
              <a:rPr lang="en-US" sz="1981" spc="7" strike="noStrike" u="none">
                <a:solidFill>
                  <a:srgbClr val="000000"/>
                </a:solidFill>
                <a:latin typeface="Poppins"/>
                <a:ea typeface="Poppins"/>
                <a:cs typeface="Poppins"/>
                <a:sym typeface="Poppins"/>
              </a:rPr>
              <a:t>yang m</a:t>
            </a:r>
            <a:r>
              <a:rPr lang="en-US" sz="1981" spc="7" strike="noStrike" u="none">
                <a:solidFill>
                  <a:srgbClr val="000000"/>
                </a:solidFill>
                <a:latin typeface="Poppins"/>
                <a:ea typeface="Poppins"/>
                <a:cs typeface="Poppins"/>
                <a:sym typeface="Poppins"/>
              </a:rPr>
              <a:t>eli</a:t>
            </a:r>
            <a:r>
              <a:rPr lang="en-US" sz="1981" spc="7" strike="noStrike" u="none">
                <a:solidFill>
                  <a:srgbClr val="000000"/>
                </a:solidFill>
                <a:latin typeface="Poppins"/>
                <a:ea typeface="Poppins"/>
                <a:cs typeface="Poppins"/>
                <a:sym typeface="Poppins"/>
              </a:rPr>
              <a:t>pu</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p</a:t>
            </a:r>
            <a:r>
              <a:rPr lang="en-US" sz="1981" spc="7" strike="noStrike" u="none">
                <a:solidFill>
                  <a:srgbClr val="000000"/>
                </a:solidFill>
                <a:latin typeface="Poppins"/>
                <a:ea typeface="Poppins"/>
                <a:cs typeface="Poppins"/>
                <a:sym typeface="Poppins"/>
              </a:rPr>
              <a:t>emb</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r</a:t>
            </a:r>
            <a:r>
              <a:rPr lang="en-US" sz="1981" spc="7" strike="noStrike" u="none">
                <a:solidFill>
                  <a:srgbClr val="000000"/>
                </a:solidFill>
                <a:latin typeface="Poppins"/>
                <a:ea typeface="Poppins"/>
                <a:cs typeface="Poppins"/>
                <a:sym typeface="Poppins"/>
              </a:rPr>
              <a:t>s</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han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da</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a, p</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nanganan </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issing</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value, </a:t>
            </a:r>
            <a:r>
              <a:rPr lang="en-US" sz="1981" spc="7" strike="noStrike" u="none">
                <a:solidFill>
                  <a:srgbClr val="000000"/>
                </a:solidFill>
                <a:latin typeface="Poppins"/>
                <a:ea typeface="Poppins"/>
                <a:cs typeface="Poppins"/>
                <a:sym typeface="Poppins"/>
              </a:rPr>
              <a:t>en</a:t>
            </a:r>
            <a:r>
              <a:rPr lang="en-US" sz="1981" spc="7" strike="noStrike" u="none">
                <a:solidFill>
                  <a:srgbClr val="000000"/>
                </a:solidFill>
                <a:latin typeface="Poppins"/>
                <a:ea typeface="Poppins"/>
                <a:cs typeface="Poppins"/>
                <a:sym typeface="Poppins"/>
              </a:rPr>
              <a:t>co</a:t>
            </a:r>
            <a:r>
              <a:rPr lang="en-US" sz="1981" spc="7" strike="noStrike" u="none">
                <a:solidFill>
                  <a:srgbClr val="000000"/>
                </a:solidFill>
                <a:latin typeface="Poppins"/>
                <a:ea typeface="Poppins"/>
                <a:cs typeface="Poppins"/>
                <a:sym typeface="Poppins"/>
              </a:rPr>
              <a:t>di</a:t>
            </a:r>
            <a:r>
              <a:rPr lang="en-US" sz="1981" spc="7" strike="noStrike" u="none">
                <a:solidFill>
                  <a:srgbClr val="000000"/>
                </a:solidFill>
                <a:latin typeface="Poppins"/>
                <a:ea typeface="Poppins"/>
                <a:cs typeface="Poppins"/>
                <a:sym typeface="Poppins"/>
              </a:rPr>
              <a:t>ng da</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k</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tego</a:t>
            </a:r>
            <a:r>
              <a:rPr lang="en-US" sz="1981" spc="7" strike="noStrike" u="none">
                <a:solidFill>
                  <a:srgbClr val="000000"/>
                </a:solidFill>
                <a:latin typeface="Poppins"/>
                <a:ea typeface="Poppins"/>
                <a:cs typeface="Poppins"/>
                <a:sym typeface="Poppins"/>
              </a:rPr>
              <a:t>ri</a:t>
            </a:r>
            <a:r>
              <a:rPr lang="en-US" sz="1981" spc="7" strike="noStrike" u="none">
                <a:solidFill>
                  <a:srgbClr val="000000"/>
                </a:solidFill>
                <a:latin typeface="Poppins"/>
                <a:ea typeface="Poppins"/>
                <a:cs typeface="Poppins"/>
                <a:sym typeface="Poppins"/>
              </a:rPr>
              <a:t>kal,</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pemi</a:t>
            </a:r>
            <a:r>
              <a:rPr lang="en-US" sz="1981" spc="7" strike="noStrike" u="none">
                <a:solidFill>
                  <a:srgbClr val="000000"/>
                </a:solidFill>
                <a:latin typeface="Poppins"/>
                <a:ea typeface="Poppins"/>
                <a:cs typeface="Poppins"/>
                <a:sym typeface="Poppins"/>
              </a:rPr>
              <a:t>l</a:t>
            </a:r>
            <a:r>
              <a:rPr lang="en-US" sz="1981" spc="7" strike="noStrike" u="none">
                <a:solidFill>
                  <a:srgbClr val="000000"/>
                </a:solidFill>
                <a:latin typeface="Poppins"/>
                <a:ea typeface="Poppins"/>
                <a:cs typeface="Poppins"/>
                <a:sym typeface="Poppins"/>
              </a:rPr>
              <a:t>ih</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fi</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ur </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engg</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nakan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XGB</a:t>
            </a:r>
            <a:r>
              <a:rPr lang="en-US" sz="1981" spc="7" strike="noStrike" u="none">
                <a:solidFill>
                  <a:srgbClr val="000000"/>
                </a:solidFill>
                <a:latin typeface="Poppins"/>
                <a:ea typeface="Poppins"/>
                <a:cs typeface="Poppins"/>
                <a:sym typeface="Poppins"/>
              </a:rPr>
              <a:t>oo</a:t>
            </a:r>
            <a:r>
              <a:rPr lang="en-US" sz="1981" spc="7" strike="noStrike" u="none">
                <a:solidFill>
                  <a:srgbClr val="000000"/>
                </a:solidFill>
                <a:latin typeface="Poppins"/>
                <a:ea typeface="Poppins"/>
                <a:cs typeface="Poppins"/>
                <a:sym typeface="Poppins"/>
              </a:rPr>
              <a:t>st</a:t>
            </a:r>
            <a:r>
              <a:rPr lang="en-US" sz="1981" spc="7" strike="noStrike" u="none">
                <a:solidFill>
                  <a:srgbClr val="000000"/>
                </a:solidFill>
                <a:latin typeface="Poppins"/>
                <a:ea typeface="Poppins"/>
                <a:cs typeface="Poppins"/>
                <a:sym typeface="Poppins"/>
              </a:rPr>
              <a:t>, ser</a:t>
            </a:r>
            <a:r>
              <a:rPr lang="en-US" sz="1981" spc="7" strike="noStrike" u="none">
                <a:solidFill>
                  <a:srgbClr val="000000"/>
                </a:solidFill>
                <a:latin typeface="Poppins"/>
                <a:ea typeface="Poppins"/>
                <a:cs typeface="Poppins"/>
                <a:sym typeface="Poppins"/>
              </a:rPr>
              <a:t>ta pemba</a:t>
            </a:r>
            <a:r>
              <a:rPr lang="en-US" sz="1981" spc="7" strike="noStrike" u="none">
                <a:solidFill>
                  <a:srgbClr val="000000"/>
                </a:solidFill>
                <a:latin typeface="Poppins"/>
                <a:ea typeface="Poppins"/>
                <a:cs typeface="Poppins"/>
                <a:sym typeface="Poppins"/>
              </a:rPr>
              <a:t>gia</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at</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njadi da</a:t>
            </a:r>
            <a:r>
              <a:rPr lang="en-US" sz="1981" spc="7" strike="noStrike" u="none">
                <a:solidFill>
                  <a:srgbClr val="000000"/>
                </a:solidFill>
                <a:latin typeface="Poppins"/>
                <a:ea typeface="Poppins"/>
                <a:cs typeface="Poppins"/>
                <a:sym typeface="Poppins"/>
              </a:rPr>
              <a:t>ta </a:t>
            </a:r>
            <a:r>
              <a:rPr lang="en-US" sz="1981" spc="7" strike="noStrike" u="none">
                <a:solidFill>
                  <a:srgbClr val="000000"/>
                </a:solidFill>
                <a:latin typeface="Poppins"/>
                <a:ea typeface="Poppins"/>
                <a:cs typeface="Poppins"/>
                <a:sym typeface="Poppins"/>
              </a:rPr>
              <a:t>lat</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h </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an uji</a:t>
            </a:r>
            <a:r>
              <a:rPr lang="en-US" sz="1981" spc="7" strike="noStrike" u="none">
                <a:solidFill>
                  <a:srgbClr val="000000"/>
                </a:solidFill>
                <a:latin typeface="Poppins"/>
                <a:ea typeface="Poppins"/>
                <a:cs typeface="Poppins"/>
                <a:sym typeface="Poppins"/>
              </a:rPr>
              <a:t>. D</a:t>
            </a:r>
            <a:r>
              <a:rPr lang="en-US" sz="1981" spc="7" strike="noStrike" u="none">
                <a:solidFill>
                  <a:srgbClr val="000000"/>
                </a:solidFill>
                <a:latin typeface="Poppins"/>
                <a:ea typeface="Poppins"/>
                <a:cs typeface="Poppins"/>
                <a:sym typeface="Poppins"/>
              </a:rPr>
              <a:t>ata ya</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g t</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lah</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dib</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rsihka</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 k</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mud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dig</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nakan pada </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ahap pem</a:t>
            </a:r>
            <a:r>
              <a:rPr lang="en-US" sz="1981" spc="7" strike="noStrike" u="none">
                <a:solidFill>
                  <a:srgbClr val="000000"/>
                </a:solidFill>
                <a:latin typeface="Poppins"/>
                <a:ea typeface="Poppins"/>
                <a:cs typeface="Poppins"/>
                <a:sym typeface="Poppins"/>
              </a:rPr>
              <a:t>o</a:t>
            </a:r>
            <a:r>
              <a:rPr lang="en-US" sz="1981" spc="7" strike="noStrike" u="none">
                <a:solidFill>
                  <a:srgbClr val="000000"/>
                </a:solidFill>
                <a:latin typeface="Poppins"/>
                <a:ea typeface="Poppins"/>
                <a:cs typeface="Poppins"/>
                <a:sym typeface="Poppins"/>
              </a:rPr>
              <a:t>delan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ngan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l</a:t>
            </a:r>
            <a:r>
              <a:rPr lang="en-US" sz="1981" spc="7" strike="noStrike" u="none">
                <a:solidFill>
                  <a:srgbClr val="000000"/>
                </a:solidFill>
                <a:latin typeface="Poppins"/>
                <a:ea typeface="Poppins"/>
                <a:cs typeface="Poppins"/>
                <a:sym typeface="Poppins"/>
              </a:rPr>
              <a:t>goritm</a:t>
            </a:r>
            <a:r>
              <a:rPr lang="en-US" sz="1981" spc="7" strike="noStrike" u="none">
                <a:solidFill>
                  <a:srgbClr val="000000"/>
                </a:solidFill>
                <a:latin typeface="Poppins"/>
                <a:ea typeface="Poppins"/>
                <a:cs typeface="Poppins"/>
                <a:sym typeface="Poppins"/>
              </a:rPr>
              <a:t>a </a:t>
            </a:r>
            <a:r>
              <a:rPr lang="en-US" sz="1981" spc="7" strike="noStrike" u="none">
                <a:solidFill>
                  <a:srgbClr val="000000"/>
                </a:solidFill>
                <a:latin typeface="Poppins"/>
                <a:ea typeface="Poppins"/>
                <a:cs typeface="Poppins"/>
                <a:sym typeface="Poppins"/>
              </a:rPr>
              <a:t>De</a:t>
            </a:r>
            <a:r>
              <a:rPr lang="en-US" sz="1981" spc="7" strike="noStrike" u="none">
                <a:solidFill>
                  <a:srgbClr val="000000"/>
                </a:solidFill>
                <a:latin typeface="Poppins"/>
                <a:ea typeface="Poppins"/>
                <a:cs typeface="Poppins"/>
                <a:sym typeface="Poppins"/>
              </a:rPr>
              <a:t>c</a:t>
            </a:r>
            <a:r>
              <a:rPr lang="en-US" sz="1981" spc="7" strike="noStrike" u="none">
                <a:solidFill>
                  <a:srgbClr val="000000"/>
                </a:solidFill>
                <a:latin typeface="Poppins"/>
                <a:ea typeface="Poppins"/>
                <a:cs typeface="Poppins"/>
                <a:sym typeface="Poppins"/>
              </a:rPr>
              <a:t>isi</a:t>
            </a:r>
            <a:r>
              <a:rPr lang="en-US" sz="1981" spc="7" strike="noStrike" u="none">
                <a:solidFill>
                  <a:srgbClr val="000000"/>
                </a:solidFill>
                <a:latin typeface="Poppins"/>
                <a:ea typeface="Poppins"/>
                <a:cs typeface="Poppins"/>
                <a:sym typeface="Poppins"/>
              </a:rPr>
              <a:t>o</a:t>
            </a:r>
            <a:r>
              <a:rPr lang="en-US" sz="1981" spc="7" strike="noStrike" u="none">
                <a:solidFill>
                  <a:srgbClr val="000000"/>
                </a:solidFill>
                <a:latin typeface="Poppins"/>
                <a:ea typeface="Poppins"/>
                <a:cs typeface="Poppins"/>
                <a:sym typeface="Poppins"/>
              </a:rPr>
              <a:t>n Tree (ID3) untuk </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enghasilkan </a:t>
            </a:r>
            <a:r>
              <a:rPr lang="en-US" sz="1981" spc="7" strike="noStrike" u="none">
                <a:solidFill>
                  <a:srgbClr val="000000"/>
                </a:solidFill>
                <a:latin typeface="Poppins"/>
                <a:ea typeface="Poppins"/>
                <a:cs typeface="Poppins"/>
                <a:sym typeface="Poppins"/>
              </a:rPr>
              <a:t>mod</a:t>
            </a:r>
            <a:r>
              <a:rPr lang="en-US" sz="1981" spc="7" strike="noStrike" u="none">
                <a:solidFill>
                  <a:srgbClr val="000000"/>
                </a:solidFill>
                <a:latin typeface="Poppins"/>
                <a:ea typeface="Poppins"/>
                <a:cs typeface="Poppins"/>
                <a:sym typeface="Poppins"/>
              </a:rPr>
              <a:t>el</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terl</a:t>
            </a:r>
            <a:r>
              <a:rPr lang="en-US" sz="1981" spc="7" strike="noStrike" u="none">
                <a:solidFill>
                  <a:srgbClr val="000000"/>
                </a:solidFill>
                <a:latin typeface="Poppins"/>
                <a:ea typeface="Poppins"/>
                <a:cs typeface="Poppins"/>
                <a:sym typeface="Poppins"/>
              </a:rPr>
              <a:t>at</a:t>
            </a:r>
            <a:r>
              <a:rPr lang="en-US" sz="1981" spc="7" strike="noStrike" u="none">
                <a:solidFill>
                  <a:srgbClr val="000000"/>
                </a:solidFill>
                <a:latin typeface="Poppins"/>
                <a:ea typeface="Poppins"/>
                <a:cs typeface="Poppins"/>
                <a:sym typeface="Poppins"/>
              </a:rPr>
              <a:t>ih.</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Perf</a:t>
            </a:r>
            <a:r>
              <a:rPr lang="en-US" sz="1981" spc="7" strike="noStrike" u="none">
                <a:solidFill>
                  <a:srgbClr val="000000"/>
                </a:solidFill>
                <a:latin typeface="Poppins"/>
                <a:ea typeface="Poppins"/>
                <a:cs typeface="Poppins"/>
                <a:sym typeface="Poppins"/>
              </a:rPr>
              <a:t>o</a:t>
            </a:r>
            <a:r>
              <a:rPr lang="en-US" sz="1981" spc="7" strike="noStrike" u="none">
                <a:solidFill>
                  <a:srgbClr val="000000"/>
                </a:solidFill>
                <a:latin typeface="Poppins"/>
                <a:ea typeface="Poppins"/>
                <a:cs typeface="Poppins"/>
                <a:sym typeface="Poppins"/>
              </a:rPr>
              <a:t>rma mod</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l di</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val</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asi</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mengg</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kan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tr</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k a</a:t>
            </a:r>
            <a:r>
              <a:rPr lang="en-US" sz="1981" spc="7" strike="noStrike" u="none">
                <a:solidFill>
                  <a:srgbClr val="000000"/>
                </a:solidFill>
                <a:latin typeface="Poppins"/>
                <a:ea typeface="Poppins"/>
                <a:cs typeface="Poppins"/>
                <a:sym typeface="Poppins"/>
              </a:rPr>
              <a:t>c</a:t>
            </a:r>
            <a:r>
              <a:rPr lang="en-US" sz="1981" spc="7" strike="noStrike" u="none">
                <a:solidFill>
                  <a:srgbClr val="000000"/>
                </a:solidFill>
                <a:latin typeface="Poppins"/>
                <a:ea typeface="Poppins"/>
                <a:cs typeface="Poppins"/>
                <a:sym typeface="Poppins"/>
              </a:rPr>
              <a:t>c</a:t>
            </a:r>
            <a:r>
              <a:rPr lang="en-US" sz="1981" spc="7" strike="noStrike" u="none">
                <a:solidFill>
                  <a:srgbClr val="000000"/>
                </a:solidFill>
                <a:latin typeface="Poppins"/>
                <a:ea typeface="Poppins"/>
                <a:cs typeface="Poppins"/>
                <a:sym typeface="Poppins"/>
              </a:rPr>
              <a:t>ura</a:t>
            </a:r>
            <a:r>
              <a:rPr lang="en-US" sz="1981" spc="7" strike="noStrike" u="none">
                <a:solidFill>
                  <a:srgbClr val="000000"/>
                </a:solidFill>
                <a:latin typeface="Poppins"/>
                <a:ea typeface="Poppins"/>
                <a:cs typeface="Poppins"/>
                <a:sym typeface="Poppins"/>
              </a:rPr>
              <a:t>cy,</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co</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fusion matrix, pr</a:t>
            </a:r>
            <a:r>
              <a:rPr lang="en-US" sz="1981" spc="7" strike="noStrike" u="none">
                <a:solidFill>
                  <a:srgbClr val="000000"/>
                </a:solidFill>
                <a:latin typeface="Poppins"/>
                <a:ea typeface="Poppins"/>
                <a:cs typeface="Poppins"/>
                <a:sym typeface="Poppins"/>
              </a:rPr>
              <a:t>ec</a:t>
            </a:r>
            <a:r>
              <a:rPr lang="en-US" sz="1981" spc="7" strike="noStrike" u="none">
                <a:solidFill>
                  <a:srgbClr val="000000"/>
                </a:solidFill>
                <a:latin typeface="Poppins"/>
                <a:ea typeface="Poppins"/>
                <a:cs typeface="Poppins"/>
                <a:sym typeface="Poppins"/>
              </a:rPr>
              <a:t>ision,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r</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ca</a:t>
            </a:r>
            <a:r>
              <a:rPr lang="en-US" sz="1981" spc="7" strike="noStrike" u="none">
                <a:solidFill>
                  <a:srgbClr val="000000"/>
                </a:solidFill>
                <a:latin typeface="Poppins"/>
                <a:ea typeface="Poppins"/>
                <a:cs typeface="Poppins"/>
                <a:sym typeface="Poppins"/>
              </a:rPr>
              <a:t>l</a:t>
            </a:r>
            <a:r>
              <a:rPr lang="en-US" sz="1981" spc="7" strike="noStrike" u="none">
                <a:solidFill>
                  <a:srgbClr val="000000"/>
                </a:solidFill>
                <a:latin typeface="Poppins"/>
                <a:ea typeface="Poppins"/>
                <a:cs typeface="Poppins"/>
                <a:sym typeface="Poppins"/>
              </a:rPr>
              <a:t>l,</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dan F1-</a:t>
            </a:r>
            <a:r>
              <a:rPr lang="en-US" sz="1981" spc="7" strike="noStrike" u="none">
                <a:solidFill>
                  <a:srgbClr val="000000"/>
                </a:solidFill>
                <a:latin typeface="Poppins"/>
                <a:ea typeface="Poppins"/>
                <a:cs typeface="Poppins"/>
                <a:sym typeface="Poppins"/>
              </a:rPr>
              <a:t>sc</a:t>
            </a:r>
            <a:r>
              <a:rPr lang="en-US" sz="1981" spc="7" strike="noStrike" u="none">
                <a:solidFill>
                  <a:srgbClr val="000000"/>
                </a:solidFill>
                <a:latin typeface="Poppins"/>
                <a:ea typeface="Poppins"/>
                <a:cs typeface="Poppins"/>
                <a:sym typeface="Poppins"/>
              </a:rPr>
              <a:t>or</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 B</a:t>
            </a:r>
            <a:r>
              <a:rPr lang="en-US" sz="1981" spc="7" strike="noStrike" u="none">
                <a:solidFill>
                  <a:srgbClr val="000000"/>
                </a:solidFill>
                <a:latin typeface="Poppins"/>
                <a:ea typeface="Poppins"/>
                <a:cs typeface="Poppins"/>
                <a:sym typeface="Poppins"/>
              </a:rPr>
              <a:t>er</a:t>
            </a:r>
            <a:r>
              <a:rPr lang="en-US" sz="1981" spc="7" strike="noStrike" u="none">
                <a:solidFill>
                  <a:srgbClr val="000000"/>
                </a:solidFill>
                <a:latin typeface="Poppins"/>
                <a:ea typeface="Poppins"/>
                <a:cs typeface="Poppins"/>
                <a:sym typeface="Poppins"/>
              </a:rPr>
              <a:t>da</a:t>
            </a:r>
            <a:r>
              <a:rPr lang="en-US" sz="1981" spc="7" strike="noStrike" u="none">
                <a:solidFill>
                  <a:srgbClr val="000000"/>
                </a:solidFill>
                <a:latin typeface="Poppins"/>
                <a:ea typeface="Poppins"/>
                <a:cs typeface="Poppins"/>
                <a:sym typeface="Poppins"/>
              </a:rPr>
              <a:t>s</a:t>
            </a:r>
            <a:r>
              <a:rPr lang="en-US" sz="1981" spc="7" strike="noStrike" u="none">
                <a:solidFill>
                  <a:srgbClr val="000000"/>
                </a:solidFill>
                <a:latin typeface="Poppins"/>
                <a:ea typeface="Poppins"/>
                <a:cs typeface="Poppins"/>
                <a:sym typeface="Poppins"/>
              </a:rPr>
              <a:t>arkan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h</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s</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l eval</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s</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lakuka</a:t>
            </a:r>
            <a:r>
              <a:rPr lang="en-US" sz="1981" spc="7" strike="noStrike" u="none">
                <a:solidFill>
                  <a:srgbClr val="000000"/>
                </a:solidFill>
                <a:latin typeface="Poppins"/>
                <a:ea typeface="Poppins"/>
                <a:cs typeface="Poppins"/>
                <a:sym typeface="Poppins"/>
              </a:rPr>
              <a:t>n </a:t>
            </a:r>
            <a:r>
              <a:rPr lang="en-US" sz="1981" spc="7" strike="noStrike" u="none">
                <a:solidFill>
                  <a:srgbClr val="000000"/>
                </a:solidFill>
                <a:latin typeface="Poppins"/>
                <a:ea typeface="Poppins"/>
                <a:cs typeface="Poppins"/>
                <a:sym typeface="Poppins"/>
              </a:rPr>
              <a:t>hyperp</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rameter</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tun</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g</a:t>
            </a:r>
            <a:r>
              <a:rPr lang="en-US" sz="1981" spc="7" strike="noStrike" u="none">
                <a:solidFill>
                  <a:srgbClr val="000000"/>
                </a:solidFill>
                <a:latin typeface="Poppins"/>
                <a:ea typeface="Poppins"/>
                <a:cs typeface="Poppins"/>
                <a:sym typeface="Poppins"/>
              </a:rPr>
              <a:t> u</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tuk </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enentukan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ke</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l</a:t>
            </a:r>
            <a:r>
              <a:rPr lang="en-US" sz="1981" spc="7" strike="noStrike" u="none">
                <a:solidFill>
                  <a:srgbClr val="000000"/>
                </a:solidFill>
                <a:latin typeface="Poppins"/>
                <a:ea typeface="Poppins"/>
                <a:cs typeface="Poppins"/>
                <a:sym typeface="Poppins"/>
              </a:rPr>
              <a:t>aman p</a:t>
            </a:r>
            <a:r>
              <a:rPr lang="en-US" sz="1981" spc="7" strike="noStrike" u="none">
                <a:solidFill>
                  <a:srgbClr val="000000"/>
                </a:solidFill>
                <a:latin typeface="Poppins"/>
                <a:ea typeface="Poppins"/>
                <a:cs typeface="Poppins"/>
                <a:sym typeface="Poppins"/>
              </a:rPr>
              <a:t>o</a:t>
            </a:r>
            <a:r>
              <a:rPr lang="en-US" sz="1981" spc="7" strike="noStrike" u="none">
                <a:solidFill>
                  <a:srgbClr val="000000"/>
                </a:solidFill>
                <a:latin typeface="Poppins"/>
                <a:ea typeface="Poppins"/>
                <a:cs typeface="Poppins"/>
                <a:sym typeface="Poppins"/>
              </a:rPr>
              <a:t>hon te</a:t>
            </a:r>
            <a:r>
              <a:rPr lang="en-US" sz="1981" spc="7" strike="noStrike" u="none">
                <a:solidFill>
                  <a:srgbClr val="000000"/>
                </a:solidFill>
                <a:latin typeface="Poppins"/>
                <a:ea typeface="Poppins"/>
                <a:cs typeface="Poppins"/>
                <a:sym typeface="Poppins"/>
              </a:rPr>
              <a:t>r</a:t>
            </a:r>
            <a:r>
              <a:rPr lang="en-US" sz="1981" spc="7" strike="noStrike" u="none">
                <a:solidFill>
                  <a:srgbClr val="000000"/>
                </a:solidFill>
                <a:latin typeface="Poppins"/>
                <a:ea typeface="Poppins"/>
                <a:cs typeface="Poppins"/>
                <a:sym typeface="Poppins"/>
              </a:rPr>
              <a:t>baik</a:t>
            </a:r>
            <a:r>
              <a:rPr lang="en-US" sz="1981" spc="7" strike="noStrike" u="none">
                <a:solidFill>
                  <a:srgbClr val="000000"/>
                </a:solidFill>
                <a:latin typeface="Poppins"/>
                <a:ea typeface="Poppins"/>
                <a:cs typeface="Poppins"/>
                <a:sym typeface="Poppins"/>
              </a:rPr>
              <a:t>. Mo</a:t>
            </a:r>
            <a:r>
              <a:rPr lang="en-US" sz="1981" spc="7" strike="noStrike" u="none">
                <a:solidFill>
                  <a:srgbClr val="000000"/>
                </a:solidFill>
                <a:latin typeface="Poppins"/>
                <a:ea typeface="Poppins"/>
                <a:cs typeface="Poppins"/>
                <a:sym typeface="Poppins"/>
              </a:rPr>
              <a:t>del akhi</a:t>
            </a:r>
            <a:r>
              <a:rPr lang="en-US" sz="1981" spc="7" strike="noStrike" u="none">
                <a:solidFill>
                  <a:srgbClr val="000000"/>
                </a:solidFill>
                <a:latin typeface="Poppins"/>
                <a:ea typeface="Poppins"/>
                <a:cs typeface="Poppins"/>
                <a:sym typeface="Poppins"/>
              </a:rPr>
              <a:t>r</a:t>
            </a:r>
            <a:r>
              <a:rPr lang="en-US" sz="1981" spc="7" strike="noStrike" u="none">
                <a:solidFill>
                  <a:srgbClr val="000000"/>
                </a:solidFill>
                <a:latin typeface="Poppins"/>
                <a:ea typeface="Poppins"/>
                <a:cs typeface="Poppins"/>
                <a:sym typeface="Poppins"/>
              </a:rPr>
              <a:t> kemud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la</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ih ul</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ng m</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nggunakan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parameter op</a:t>
            </a:r>
            <a:r>
              <a:rPr lang="en-US" sz="1981" spc="7" strike="noStrike" u="none">
                <a:solidFill>
                  <a:srgbClr val="000000"/>
                </a:solidFill>
                <a:latin typeface="Poppins"/>
                <a:ea typeface="Poppins"/>
                <a:cs typeface="Poppins"/>
                <a:sym typeface="Poppins"/>
              </a:rPr>
              <a:t>ti</a:t>
            </a:r>
            <a:r>
              <a:rPr lang="en-US" sz="1981" spc="7" strike="noStrike" u="none">
                <a:solidFill>
                  <a:srgbClr val="000000"/>
                </a:solidFill>
                <a:latin typeface="Poppins"/>
                <a:ea typeface="Poppins"/>
                <a:cs typeface="Poppins"/>
                <a:sym typeface="Poppins"/>
              </a:rPr>
              <a:t>mal da</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 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g</a:t>
            </a:r>
            <a:r>
              <a:rPr lang="en-US" sz="1981" spc="7" strike="noStrike" u="none">
                <a:solidFill>
                  <a:srgbClr val="000000"/>
                </a:solidFill>
                <a:latin typeface="Poppins"/>
                <a:ea typeface="Poppins"/>
                <a:cs typeface="Poppins"/>
                <a:sym typeface="Poppins"/>
              </a:rPr>
              <a:t>un</a:t>
            </a:r>
            <a:r>
              <a:rPr lang="en-US" sz="1981" spc="7" strike="noStrike" u="none">
                <a:solidFill>
                  <a:srgbClr val="000000"/>
                </a:solidFill>
                <a:latin typeface="Poppins"/>
                <a:ea typeface="Poppins"/>
                <a:cs typeface="Poppins"/>
                <a:sym typeface="Poppins"/>
              </a:rPr>
              <a:t>akan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n</a:t>
            </a:r>
            <a:r>
              <a:rPr lang="en-US" sz="1981" spc="7" strike="noStrike" u="none">
                <a:solidFill>
                  <a:srgbClr val="000000"/>
                </a:solidFill>
                <a:latin typeface="Poppins"/>
                <a:ea typeface="Poppins"/>
                <a:cs typeface="Poppins"/>
                <a:sym typeface="Poppins"/>
              </a:rPr>
              <a:t>tuk mempred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k</a:t>
            </a:r>
            <a:r>
              <a:rPr lang="en-US" sz="1981" spc="7" strike="noStrike" u="none">
                <a:solidFill>
                  <a:srgbClr val="000000"/>
                </a:solidFill>
                <a:latin typeface="Poppins"/>
                <a:ea typeface="Poppins"/>
                <a:cs typeface="Poppins"/>
                <a:sym typeface="Poppins"/>
              </a:rPr>
              <a:t>si data </a:t>
            </a:r>
            <a:r>
              <a:rPr lang="en-US" sz="1981" spc="7" strike="noStrike" u="none">
                <a:solidFill>
                  <a:srgbClr val="000000"/>
                </a:solidFill>
                <a:latin typeface="Poppins"/>
                <a:ea typeface="Poppins"/>
                <a:cs typeface="Poppins"/>
                <a:sym typeface="Poppins"/>
              </a:rPr>
              <a:t>uji, d</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ngan</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h</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sil</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pr</a:t>
            </a:r>
            <a:r>
              <a:rPr lang="en-US" sz="1981" spc="7" strike="noStrike" u="none">
                <a:solidFill>
                  <a:srgbClr val="000000"/>
                </a:solidFill>
                <a:latin typeface="Poppins"/>
                <a:ea typeface="Poppins"/>
                <a:cs typeface="Poppins"/>
                <a:sym typeface="Poppins"/>
              </a:rPr>
              <a:t>e</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k</a:t>
            </a:r>
            <a:r>
              <a:rPr lang="en-US" sz="1981" spc="7" strike="noStrike" u="none">
                <a:solidFill>
                  <a:srgbClr val="000000"/>
                </a:solidFill>
                <a:latin typeface="Poppins"/>
                <a:ea typeface="Poppins"/>
                <a:cs typeface="Poppins"/>
                <a:sym typeface="Poppins"/>
              </a:rPr>
              <a:t>s</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 </a:t>
            </a:r>
            <a:r>
              <a:rPr lang="en-US" sz="1981" spc="7" strike="noStrike" u="none">
                <a:solidFill>
                  <a:srgbClr val="000000"/>
                </a:solidFill>
                <a:latin typeface="Poppins"/>
                <a:ea typeface="Poppins"/>
                <a:cs typeface="Poppins"/>
                <a:sym typeface="Poppins"/>
              </a:rPr>
              <a:t>dis</a:t>
            </a:r>
            <a:r>
              <a:rPr lang="en-US" sz="1981" spc="7" strike="noStrike" u="none">
                <a:solidFill>
                  <a:srgbClr val="000000"/>
                </a:solidFill>
                <a:latin typeface="Poppins"/>
                <a:ea typeface="Poppins"/>
                <a:cs typeface="Poppins"/>
                <a:sym typeface="Poppins"/>
              </a:rPr>
              <a:t>im</a:t>
            </a:r>
            <a:r>
              <a:rPr lang="en-US" sz="1981" spc="7" strike="noStrike" u="none">
                <a:solidFill>
                  <a:srgbClr val="000000"/>
                </a:solidFill>
                <a:latin typeface="Poppins"/>
                <a:ea typeface="Poppins"/>
                <a:cs typeface="Poppins"/>
                <a:sym typeface="Poppins"/>
              </a:rPr>
              <a:t>pa</a:t>
            </a:r>
            <a:r>
              <a:rPr lang="en-US" sz="1981" spc="7" strike="noStrike" u="none">
                <a:solidFill>
                  <a:srgbClr val="000000"/>
                </a:solidFill>
                <a:latin typeface="Poppins"/>
                <a:ea typeface="Poppins"/>
                <a:cs typeface="Poppins"/>
                <a:sym typeface="Poppins"/>
              </a:rPr>
              <a:t>n </a:t>
            </a:r>
            <a:r>
              <a:rPr lang="en-US" sz="1981" spc="7" strike="noStrike" u="none">
                <a:solidFill>
                  <a:srgbClr val="000000"/>
                </a:solidFill>
                <a:latin typeface="Poppins"/>
                <a:ea typeface="Poppins"/>
                <a:cs typeface="Poppins"/>
                <a:sym typeface="Poppins"/>
              </a:rPr>
              <a:t>d</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la</a:t>
            </a:r>
            <a:r>
              <a:rPr lang="en-US" sz="1981" spc="7" strike="noStrike" u="none">
                <a:solidFill>
                  <a:srgbClr val="000000"/>
                </a:solidFill>
                <a:latin typeface="Poppins"/>
                <a:ea typeface="Poppins"/>
                <a:cs typeface="Poppins"/>
                <a:sym typeface="Poppins"/>
              </a:rPr>
              <a:t>m</a:t>
            </a:r>
            <a:r>
              <a:rPr lang="en-US" sz="1981" spc="7" strike="noStrike" u="none">
                <a:solidFill>
                  <a:srgbClr val="000000"/>
                </a:solidFill>
                <a:latin typeface="Poppins"/>
                <a:ea typeface="Poppins"/>
                <a:cs typeface="Poppins"/>
                <a:sym typeface="Poppins"/>
              </a:rPr>
              <a:t> bent</a:t>
            </a:r>
            <a:r>
              <a:rPr lang="en-US" sz="1981" spc="7" strike="noStrike" u="none">
                <a:solidFill>
                  <a:srgbClr val="000000"/>
                </a:solidFill>
                <a:latin typeface="Poppins"/>
                <a:ea typeface="Poppins"/>
                <a:cs typeface="Poppins"/>
                <a:sym typeface="Poppins"/>
              </a:rPr>
              <a:t>u</a:t>
            </a:r>
            <a:r>
              <a:rPr lang="en-US" sz="1981" spc="7" strike="noStrike" u="none">
                <a:solidFill>
                  <a:srgbClr val="000000"/>
                </a:solidFill>
                <a:latin typeface="Poppins"/>
                <a:ea typeface="Poppins"/>
                <a:cs typeface="Poppins"/>
                <a:sym typeface="Poppins"/>
              </a:rPr>
              <a:t>k file CSV</a:t>
            </a:r>
            <a:r>
              <a:rPr lang="en-US" sz="1981" spc="7" strike="noStrike" u="none">
                <a:solidFill>
                  <a:srgbClr val="000000"/>
                </a:solidFill>
                <a:latin typeface="Poppins"/>
                <a:ea typeface="Poppins"/>
                <a:cs typeface="Poppins"/>
                <a:sym typeface="Poppins"/>
              </a:rPr>
              <a:t> s</a:t>
            </a:r>
            <a:r>
              <a:rPr lang="en-US" sz="1981" spc="7" strike="noStrike" u="none">
                <a:solidFill>
                  <a:srgbClr val="000000"/>
                </a:solidFill>
                <a:latin typeface="Poppins"/>
                <a:ea typeface="Poppins"/>
                <a:cs typeface="Poppins"/>
                <a:sym typeface="Poppins"/>
              </a:rPr>
              <a:t>eb</a:t>
            </a:r>
            <a:r>
              <a:rPr lang="en-US" sz="1981" spc="7" strike="noStrike" u="none">
                <a:solidFill>
                  <a:srgbClr val="000000"/>
                </a:solidFill>
                <a:latin typeface="Poppins"/>
                <a:ea typeface="Poppins"/>
                <a:cs typeface="Poppins"/>
                <a:sym typeface="Poppins"/>
              </a:rPr>
              <a:t>ag</a:t>
            </a:r>
            <a:r>
              <a:rPr lang="en-US" sz="1981" spc="7" strike="noStrike" u="none">
                <a:solidFill>
                  <a:srgbClr val="000000"/>
                </a:solidFill>
                <a:latin typeface="Poppins"/>
                <a:ea typeface="Poppins"/>
                <a:cs typeface="Poppins"/>
                <a:sym typeface="Poppins"/>
              </a:rPr>
              <a:t>a</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 ou</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pu</a:t>
            </a:r>
            <a:r>
              <a:rPr lang="en-US" sz="1981" spc="7" strike="noStrike" u="none">
                <a:solidFill>
                  <a:srgbClr val="000000"/>
                </a:solidFill>
                <a:latin typeface="Poppins"/>
                <a:ea typeface="Poppins"/>
                <a:cs typeface="Poppins"/>
                <a:sym typeface="Poppins"/>
              </a:rPr>
              <a:t>t</a:t>
            </a:r>
            <a:r>
              <a:rPr lang="en-US" sz="1981" spc="7" strike="noStrike" u="none">
                <a:solidFill>
                  <a:srgbClr val="000000"/>
                </a:solidFill>
                <a:latin typeface="Poppins"/>
                <a:ea typeface="Poppins"/>
                <a:cs typeface="Poppins"/>
                <a:sym typeface="Poppins"/>
              </a:rPr>
              <a:t> akh</a:t>
            </a:r>
            <a:r>
              <a:rPr lang="en-US" sz="1981" spc="7" strike="noStrike" u="none">
                <a:solidFill>
                  <a:srgbClr val="000000"/>
                </a:solidFill>
                <a:latin typeface="Poppins"/>
                <a:ea typeface="Poppins"/>
                <a:cs typeface="Poppins"/>
                <a:sym typeface="Poppins"/>
              </a:rPr>
              <a:t>i</a:t>
            </a:r>
            <a:r>
              <a:rPr lang="en-US" sz="1981" spc="7" strike="noStrike" u="none">
                <a:solidFill>
                  <a:srgbClr val="000000"/>
                </a:solidFill>
                <a:latin typeface="Poppins"/>
                <a:ea typeface="Poppins"/>
                <a:cs typeface="Poppins"/>
                <a:sym typeface="Poppins"/>
              </a:rPr>
              <a:t>r</a:t>
            </a:r>
            <a:r>
              <a:rPr lang="en-US" sz="1981" spc="7" strike="noStrike" u="none">
                <a:solidFill>
                  <a:srgbClr val="000000"/>
                </a:solidFill>
                <a:latin typeface="Poppins"/>
                <a:ea typeface="Poppins"/>
                <a:cs typeface="Poppins"/>
                <a:sym typeface="Poppins"/>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0" y="-90108"/>
            <a:ext cx="2937953" cy="10467217"/>
            <a:chOff x="0" y="0"/>
            <a:chExt cx="773782" cy="2756798"/>
          </a:xfrm>
        </p:grpSpPr>
        <p:sp>
          <p:nvSpPr>
            <p:cNvPr name="Freeform 3" id="3"/>
            <p:cNvSpPr/>
            <p:nvPr/>
          </p:nvSpPr>
          <p:spPr>
            <a:xfrm flipH="false" flipV="false" rot="0">
              <a:off x="0" y="0"/>
              <a:ext cx="773782" cy="2756798"/>
            </a:xfrm>
            <a:custGeom>
              <a:avLst/>
              <a:gdLst/>
              <a:ahLst/>
              <a:cxnLst/>
              <a:rect r="r" b="b" t="t" l="l"/>
              <a:pathLst>
                <a:path h="2756798" w="773782">
                  <a:moveTo>
                    <a:pt x="0" y="0"/>
                  </a:moveTo>
                  <a:lnTo>
                    <a:pt x="773782" y="0"/>
                  </a:lnTo>
                  <a:lnTo>
                    <a:pt x="773782" y="2756798"/>
                  </a:lnTo>
                  <a:lnTo>
                    <a:pt x="0" y="2756798"/>
                  </a:lnTo>
                  <a:close/>
                </a:path>
              </a:pathLst>
            </a:custGeom>
            <a:gradFill rotWithShape="true">
              <a:gsLst>
                <a:gs pos="0">
                  <a:srgbClr val="1933A8">
                    <a:alpha val="100000"/>
                  </a:srgbClr>
                </a:gs>
                <a:gs pos="100000">
                  <a:srgbClr val="5271FF">
                    <a:alpha val="100000"/>
                  </a:srgbClr>
                </a:gs>
              </a:gsLst>
              <a:lin ang="2700000"/>
            </a:gradFill>
          </p:spPr>
        </p:sp>
        <p:sp>
          <p:nvSpPr>
            <p:cNvPr name="TextBox 4" id="4"/>
            <p:cNvSpPr txBox="true"/>
            <p:nvPr/>
          </p:nvSpPr>
          <p:spPr>
            <a:xfrm>
              <a:off x="0" y="9525"/>
              <a:ext cx="773782" cy="2747273"/>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1028700" y="1028700"/>
            <a:ext cx="461704" cy="408608"/>
          </a:xfrm>
          <a:custGeom>
            <a:avLst/>
            <a:gdLst/>
            <a:ahLst/>
            <a:cxnLst/>
            <a:rect r="r" b="b" t="t" l="l"/>
            <a:pathLst>
              <a:path h="408608" w="461704">
                <a:moveTo>
                  <a:pt x="0" y="0"/>
                </a:moveTo>
                <a:lnTo>
                  <a:pt x="461704" y="0"/>
                </a:lnTo>
                <a:lnTo>
                  <a:pt x="461704"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617742" y="-2281732"/>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295493" y="7381784"/>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6"/>
            <a:stretch>
              <a:fillRect l="0" t="0" r="0" b="0"/>
            </a:stretch>
          </a:blipFill>
          <a:ln cap="sq">
            <a:noFill/>
            <a:prstDash val="solid"/>
            <a:miter/>
          </a:ln>
        </p:spPr>
      </p:sp>
      <p:grpSp>
        <p:nvGrpSpPr>
          <p:cNvPr name="Group 8" id="8"/>
          <p:cNvGrpSpPr/>
          <p:nvPr/>
        </p:nvGrpSpPr>
        <p:grpSpPr>
          <a:xfrm rot="0">
            <a:off x="13712410" y="0"/>
            <a:ext cx="4575590" cy="10287000"/>
            <a:chOff x="0" y="0"/>
            <a:chExt cx="708879" cy="1593725"/>
          </a:xfrm>
        </p:grpSpPr>
        <p:sp>
          <p:nvSpPr>
            <p:cNvPr name="Freeform 9" id="9"/>
            <p:cNvSpPr/>
            <p:nvPr/>
          </p:nvSpPr>
          <p:spPr>
            <a:xfrm flipH="false" flipV="false" rot="0">
              <a:off x="0" y="0"/>
              <a:ext cx="708879" cy="1593725"/>
            </a:xfrm>
            <a:custGeom>
              <a:avLst/>
              <a:gdLst/>
              <a:ahLst/>
              <a:cxnLst/>
              <a:rect r="r" b="b" t="t" l="l"/>
              <a:pathLst>
                <a:path h="1593725" w="708879">
                  <a:moveTo>
                    <a:pt x="0" y="0"/>
                  </a:moveTo>
                  <a:lnTo>
                    <a:pt x="708879" y="0"/>
                  </a:lnTo>
                  <a:lnTo>
                    <a:pt x="708879" y="1593725"/>
                  </a:lnTo>
                  <a:lnTo>
                    <a:pt x="0" y="1593725"/>
                  </a:lnTo>
                  <a:close/>
                </a:path>
              </a:pathLst>
            </a:custGeom>
            <a:blipFill>
              <a:blip r:embed="rId7"/>
              <a:stretch>
                <a:fillRect l="-71855" t="0" r="-71855" b="0"/>
              </a:stretch>
            </a:blipFill>
          </p:spPr>
        </p:sp>
      </p:grpSp>
      <p:sp>
        <p:nvSpPr>
          <p:cNvPr name="Freeform 10" id="10"/>
          <p:cNvSpPr/>
          <p:nvPr/>
        </p:nvSpPr>
        <p:spPr>
          <a:xfrm flipH="false" flipV="false" rot="0">
            <a:off x="1028700" y="8674290"/>
            <a:ext cx="1156456" cy="584010"/>
          </a:xfrm>
          <a:custGeom>
            <a:avLst/>
            <a:gdLst/>
            <a:ahLst/>
            <a:cxnLst/>
            <a:rect r="r" b="b" t="t" l="l"/>
            <a:pathLst>
              <a:path h="584010" w="1156456">
                <a:moveTo>
                  <a:pt x="0" y="0"/>
                </a:moveTo>
                <a:lnTo>
                  <a:pt x="1156456" y="0"/>
                </a:lnTo>
                <a:lnTo>
                  <a:pt x="1156456" y="584010"/>
                </a:lnTo>
                <a:lnTo>
                  <a:pt x="0" y="5840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3609699" y="5187214"/>
            <a:ext cx="397641" cy="396647"/>
          </a:xfrm>
          <a:custGeom>
            <a:avLst/>
            <a:gdLst/>
            <a:ahLst/>
            <a:cxnLst/>
            <a:rect r="r" b="b" t="t" l="l"/>
            <a:pathLst>
              <a:path h="396647" w="397641">
                <a:moveTo>
                  <a:pt x="0" y="0"/>
                </a:moveTo>
                <a:lnTo>
                  <a:pt x="397641" y="0"/>
                </a:lnTo>
                <a:lnTo>
                  <a:pt x="397641" y="396647"/>
                </a:lnTo>
                <a:lnTo>
                  <a:pt x="0" y="396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3609699" y="6695525"/>
            <a:ext cx="397641" cy="396647"/>
          </a:xfrm>
          <a:custGeom>
            <a:avLst/>
            <a:gdLst/>
            <a:ahLst/>
            <a:cxnLst/>
            <a:rect r="r" b="b" t="t" l="l"/>
            <a:pathLst>
              <a:path h="396647" w="397641">
                <a:moveTo>
                  <a:pt x="0" y="0"/>
                </a:moveTo>
                <a:lnTo>
                  <a:pt x="397641" y="0"/>
                </a:lnTo>
                <a:lnTo>
                  <a:pt x="397641" y="396647"/>
                </a:lnTo>
                <a:lnTo>
                  <a:pt x="0" y="396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8080030" y="5187214"/>
            <a:ext cx="397641" cy="396647"/>
          </a:xfrm>
          <a:custGeom>
            <a:avLst/>
            <a:gdLst/>
            <a:ahLst/>
            <a:cxnLst/>
            <a:rect r="r" b="b" t="t" l="l"/>
            <a:pathLst>
              <a:path h="396647" w="397641">
                <a:moveTo>
                  <a:pt x="0" y="0"/>
                </a:moveTo>
                <a:lnTo>
                  <a:pt x="397641" y="0"/>
                </a:lnTo>
                <a:lnTo>
                  <a:pt x="397641" y="396647"/>
                </a:lnTo>
                <a:lnTo>
                  <a:pt x="0" y="396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8080030" y="6756567"/>
            <a:ext cx="397641" cy="396647"/>
          </a:xfrm>
          <a:custGeom>
            <a:avLst/>
            <a:gdLst/>
            <a:ahLst/>
            <a:cxnLst/>
            <a:rect r="r" b="b" t="t" l="l"/>
            <a:pathLst>
              <a:path h="396647" w="397641">
                <a:moveTo>
                  <a:pt x="0" y="0"/>
                </a:moveTo>
                <a:lnTo>
                  <a:pt x="397641" y="0"/>
                </a:lnTo>
                <a:lnTo>
                  <a:pt x="397641" y="396647"/>
                </a:lnTo>
                <a:lnTo>
                  <a:pt x="0" y="396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1551638" y="103822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F6F6F6"/>
                </a:solidFill>
                <a:latin typeface="Raleway Semi-Bold"/>
                <a:ea typeface="Raleway Semi-Bold"/>
                <a:cs typeface="Raleway Semi-Bold"/>
                <a:sym typeface="Raleway Semi-Bold"/>
              </a:rPr>
              <a:t>THYNK UNLIMITED</a:t>
            </a:r>
          </a:p>
        </p:txBody>
      </p:sp>
      <p:sp>
        <p:nvSpPr>
          <p:cNvPr name="TextBox 16" id="16"/>
          <p:cNvSpPr txBox="true"/>
          <p:nvPr/>
        </p:nvSpPr>
        <p:spPr>
          <a:xfrm rot="0">
            <a:off x="3609699" y="1919603"/>
            <a:ext cx="8782174" cy="819508"/>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ABOUT DATASET</a:t>
            </a:r>
          </a:p>
        </p:txBody>
      </p:sp>
      <p:sp>
        <p:nvSpPr>
          <p:cNvPr name="TextBox 17" id="17"/>
          <p:cNvSpPr txBox="true"/>
          <p:nvPr/>
        </p:nvSpPr>
        <p:spPr>
          <a:xfrm rot="0">
            <a:off x="4101678" y="5251803"/>
            <a:ext cx="1660398" cy="255514"/>
          </a:xfrm>
          <a:prstGeom prst="rect">
            <a:avLst/>
          </a:prstGeom>
        </p:spPr>
        <p:txBody>
          <a:bodyPr anchor="t" rtlCol="false" tIns="0" lIns="0" bIns="0" rIns="0">
            <a:spAutoFit/>
          </a:bodyPr>
          <a:lstStyle/>
          <a:p>
            <a:pPr algn="l">
              <a:lnSpc>
                <a:spcPts val="1898"/>
              </a:lnSpc>
            </a:pPr>
            <a:r>
              <a:rPr lang="en-US" sz="1807" b="true">
                <a:solidFill>
                  <a:srgbClr val="5271FF"/>
                </a:solidFill>
                <a:latin typeface="Raleway Ultra-Bold"/>
                <a:ea typeface="Raleway Ultra-Bold"/>
                <a:cs typeface="Raleway Ultra-Bold"/>
                <a:sym typeface="Raleway Ultra-Bold"/>
              </a:rPr>
              <a:t>NR.EMPLOYED</a:t>
            </a:r>
          </a:p>
        </p:txBody>
      </p:sp>
      <p:sp>
        <p:nvSpPr>
          <p:cNvPr name="TextBox 18" id="18"/>
          <p:cNvSpPr txBox="true"/>
          <p:nvPr/>
        </p:nvSpPr>
        <p:spPr>
          <a:xfrm rot="0">
            <a:off x="4101678" y="6775617"/>
            <a:ext cx="1446969" cy="255514"/>
          </a:xfrm>
          <a:prstGeom prst="rect">
            <a:avLst/>
          </a:prstGeom>
        </p:spPr>
        <p:txBody>
          <a:bodyPr anchor="t" rtlCol="false" tIns="0" lIns="0" bIns="0" rIns="0">
            <a:spAutoFit/>
          </a:bodyPr>
          <a:lstStyle/>
          <a:p>
            <a:pPr algn="l">
              <a:lnSpc>
                <a:spcPts val="1898"/>
              </a:lnSpc>
            </a:pPr>
            <a:r>
              <a:rPr lang="en-US" sz="1807" b="true">
                <a:solidFill>
                  <a:srgbClr val="5271FF"/>
                </a:solidFill>
                <a:latin typeface="Raleway Ultra-Bold"/>
                <a:ea typeface="Raleway Ultra-Bold"/>
                <a:cs typeface="Raleway Ultra-Bold"/>
                <a:sym typeface="Raleway Ultra-Bold"/>
              </a:rPr>
              <a:t>PDAYS</a:t>
            </a:r>
          </a:p>
        </p:txBody>
      </p:sp>
      <p:sp>
        <p:nvSpPr>
          <p:cNvPr name="TextBox 19" id="19"/>
          <p:cNvSpPr txBox="true"/>
          <p:nvPr/>
        </p:nvSpPr>
        <p:spPr>
          <a:xfrm rot="0">
            <a:off x="8572921" y="5251803"/>
            <a:ext cx="1743037" cy="255514"/>
          </a:xfrm>
          <a:prstGeom prst="rect">
            <a:avLst/>
          </a:prstGeom>
        </p:spPr>
        <p:txBody>
          <a:bodyPr anchor="t" rtlCol="false" tIns="0" lIns="0" bIns="0" rIns="0">
            <a:spAutoFit/>
          </a:bodyPr>
          <a:lstStyle/>
          <a:p>
            <a:pPr algn="l">
              <a:lnSpc>
                <a:spcPts val="1898"/>
              </a:lnSpc>
            </a:pPr>
            <a:r>
              <a:rPr lang="en-US" sz="1807" b="true">
                <a:solidFill>
                  <a:srgbClr val="5271FF"/>
                </a:solidFill>
                <a:latin typeface="Raleway Ultra-Bold"/>
                <a:ea typeface="Raleway Ultra-Bold"/>
                <a:cs typeface="Raleway Ultra-Bold"/>
                <a:sym typeface="Raleway Ultra-Bold"/>
              </a:rPr>
              <a:t>EMP.VAR.RATE</a:t>
            </a:r>
          </a:p>
        </p:txBody>
      </p:sp>
      <p:sp>
        <p:nvSpPr>
          <p:cNvPr name="TextBox 20" id="20"/>
          <p:cNvSpPr txBox="true"/>
          <p:nvPr/>
        </p:nvSpPr>
        <p:spPr>
          <a:xfrm rot="0">
            <a:off x="8572921" y="6836658"/>
            <a:ext cx="1743037" cy="255514"/>
          </a:xfrm>
          <a:prstGeom prst="rect">
            <a:avLst/>
          </a:prstGeom>
        </p:spPr>
        <p:txBody>
          <a:bodyPr anchor="t" rtlCol="false" tIns="0" lIns="0" bIns="0" rIns="0">
            <a:spAutoFit/>
          </a:bodyPr>
          <a:lstStyle/>
          <a:p>
            <a:pPr algn="l">
              <a:lnSpc>
                <a:spcPts val="1898"/>
              </a:lnSpc>
            </a:pPr>
            <a:r>
              <a:rPr lang="en-US" sz="1807" b="true">
                <a:solidFill>
                  <a:srgbClr val="5271FF"/>
                </a:solidFill>
                <a:latin typeface="Raleway Ultra-Bold"/>
                <a:ea typeface="Raleway Ultra-Bold"/>
                <a:cs typeface="Raleway Ultra-Bold"/>
                <a:sym typeface="Raleway Ultra-Bold"/>
              </a:rPr>
              <a:t>POUTCOME</a:t>
            </a:r>
          </a:p>
        </p:txBody>
      </p:sp>
      <p:sp>
        <p:nvSpPr>
          <p:cNvPr name="TextBox 21" id="21"/>
          <p:cNvSpPr txBox="true"/>
          <p:nvPr/>
        </p:nvSpPr>
        <p:spPr>
          <a:xfrm rot="0">
            <a:off x="3609699" y="3148686"/>
            <a:ext cx="8940661" cy="1818894"/>
          </a:xfrm>
          <a:prstGeom prst="rect">
            <a:avLst/>
          </a:prstGeom>
        </p:spPr>
        <p:txBody>
          <a:bodyPr anchor="t" rtlCol="false" tIns="0" lIns="0" bIns="0" rIns="0">
            <a:spAutoFit/>
          </a:bodyPr>
          <a:lstStyle/>
          <a:p>
            <a:pPr algn="l" marL="0" indent="0" lvl="0">
              <a:lnSpc>
                <a:spcPts val="2087"/>
              </a:lnSpc>
              <a:spcBef>
                <a:spcPct val="0"/>
              </a:spcBef>
            </a:pPr>
            <a:r>
              <a:rPr lang="en-US" sz="1799" spc="7">
                <a:solidFill>
                  <a:srgbClr val="000000"/>
                </a:solidFill>
                <a:latin typeface="Poppins"/>
                <a:ea typeface="Poppins"/>
                <a:cs typeface="Poppins"/>
                <a:sym typeface="Poppins"/>
              </a:rPr>
              <a:t>Datas</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 i</a:t>
            </a:r>
            <a:r>
              <a:rPr lang="en-US" sz="1799" spc="7" strike="noStrike" u="none">
                <a:solidFill>
                  <a:srgbClr val="000000"/>
                </a:solidFill>
                <a:latin typeface="Poppins"/>
                <a:ea typeface="Poppins"/>
                <a:cs typeface="Poppins"/>
                <a:sym typeface="Poppins"/>
              </a:rPr>
              <a:t>ni, berj</a:t>
            </a:r>
            <a:r>
              <a:rPr lang="en-US" sz="1799" spc="7" strike="noStrike" u="none">
                <a:solidFill>
                  <a:srgbClr val="000000"/>
                </a:solidFill>
                <a:latin typeface="Poppins"/>
                <a:ea typeface="Poppins"/>
                <a:cs typeface="Poppins"/>
                <a:sym typeface="Poppins"/>
              </a:rPr>
              <a:t>ud</a:t>
            </a:r>
            <a:r>
              <a:rPr lang="en-US" sz="1799" spc="7" strike="noStrike" u="none">
                <a:solidFill>
                  <a:srgbClr val="000000"/>
                </a:solidFill>
                <a:latin typeface="Poppins"/>
                <a:ea typeface="Poppins"/>
                <a:cs typeface="Poppins"/>
                <a:sym typeface="Poppins"/>
              </a:rPr>
              <a:t>u</a:t>
            </a:r>
            <a:r>
              <a:rPr lang="en-US" sz="1799" spc="7" strike="noStrike" u="none">
                <a:solidFill>
                  <a:srgbClr val="000000"/>
                </a:solidFill>
                <a:latin typeface="Poppins"/>
                <a:ea typeface="Poppins"/>
                <a:cs typeface="Poppins"/>
                <a:sym typeface="Poppins"/>
              </a:rPr>
              <a:t>l </a:t>
            </a:r>
            <a:r>
              <a:rPr lang="en-US" sz="1799" spc="7" strike="noStrike" u="none">
                <a:solidFill>
                  <a:srgbClr val="000000"/>
                </a:solidFill>
                <a:latin typeface="Poppins"/>
                <a:ea typeface="Poppins"/>
                <a:cs typeface="Poppins"/>
                <a:sym typeface="Poppins"/>
              </a:rPr>
              <a:t>"Pema</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aran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B</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nk (d</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ngan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K</a:t>
            </a:r>
            <a:r>
              <a:rPr lang="en-US" sz="1799" spc="7" strike="noStrike" u="none">
                <a:solidFill>
                  <a:srgbClr val="000000"/>
                </a:solidFill>
                <a:latin typeface="Poppins"/>
                <a:ea typeface="Poppins"/>
                <a:cs typeface="Poppins"/>
                <a:sym typeface="Poppins"/>
              </a:rPr>
              <a:t>onte</a:t>
            </a:r>
            <a:r>
              <a:rPr lang="en-US" sz="1799" spc="7" strike="noStrike" u="none">
                <a:solidFill>
                  <a:srgbClr val="000000"/>
                </a:solidFill>
                <a:latin typeface="Poppins"/>
                <a:ea typeface="Poppins"/>
                <a:cs typeface="Poppins"/>
                <a:sym typeface="Poppins"/>
              </a:rPr>
              <a:t>ks</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So</a:t>
            </a:r>
            <a:r>
              <a:rPr lang="en-US" sz="1799" spc="7" strike="noStrike" u="none">
                <a:solidFill>
                  <a:srgbClr val="000000"/>
                </a:solidFill>
                <a:latin typeface="Poppins"/>
                <a:ea typeface="Poppins"/>
                <a:cs typeface="Poppins"/>
                <a:sym typeface="Poppins"/>
              </a:rPr>
              <a:t>si</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l</a:t>
            </a:r>
            <a:r>
              <a:rPr lang="en-US" sz="1799" spc="7" strike="noStrike" u="none">
                <a:solidFill>
                  <a:srgbClr val="000000"/>
                </a:solidFill>
                <a:latin typeface="Poppins"/>
                <a:ea typeface="Poppins"/>
                <a:cs typeface="Poppins"/>
                <a:sym typeface="Poppins"/>
              </a:rPr>
              <a:t>/Ekonom</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b</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ra</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l </a:t>
            </a:r>
            <a:r>
              <a:rPr lang="en-US" sz="1799" spc="7" strike="noStrike" u="none">
                <a:solidFill>
                  <a:srgbClr val="000000"/>
                </a:solidFill>
                <a:latin typeface="Poppins"/>
                <a:ea typeface="Poppins"/>
                <a:cs typeface="Poppins"/>
                <a:sym typeface="Poppins"/>
              </a:rPr>
              <a:t>da</a:t>
            </a:r>
            <a:r>
              <a:rPr lang="en-US" sz="1799" spc="7" strike="noStrike" u="none">
                <a:solidFill>
                  <a:srgbClr val="000000"/>
                </a:solidFill>
                <a:latin typeface="Poppins"/>
                <a:ea typeface="Poppins"/>
                <a:cs typeface="Poppins"/>
                <a:sym typeface="Poppins"/>
              </a:rPr>
              <a:t>ri </a:t>
            </a:r>
            <a:r>
              <a:rPr lang="en-US" sz="1799" spc="7" strike="noStrike" u="none">
                <a:solidFill>
                  <a:srgbClr val="000000"/>
                </a:solidFill>
                <a:latin typeface="Poppins"/>
                <a:ea typeface="Poppins"/>
                <a:cs typeface="Poppins"/>
                <a:sym typeface="Poppins"/>
              </a:rPr>
              <a:t>da</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aset "P</a:t>
            </a:r>
            <a:r>
              <a:rPr lang="en-US" sz="1799" spc="7" strike="noStrike" u="none">
                <a:solidFill>
                  <a:srgbClr val="000000"/>
                </a:solidFill>
                <a:latin typeface="Poppins"/>
                <a:ea typeface="Poppins"/>
                <a:cs typeface="Poppins"/>
                <a:sym typeface="Poppins"/>
              </a:rPr>
              <a:t>em</a:t>
            </a:r>
            <a:r>
              <a:rPr lang="en-US" sz="1799" spc="7" strike="noStrike" u="none">
                <a:solidFill>
                  <a:srgbClr val="000000"/>
                </a:solidFill>
                <a:latin typeface="Poppins"/>
                <a:ea typeface="Poppins"/>
                <a:cs typeface="Poppins"/>
                <a:sym typeface="Poppins"/>
              </a:rPr>
              <a:t>asa</a:t>
            </a:r>
            <a:r>
              <a:rPr lang="en-US" sz="1799" spc="7" strike="noStrike" u="none">
                <a:solidFill>
                  <a:srgbClr val="000000"/>
                </a:solidFill>
                <a:latin typeface="Poppins"/>
                <a:ea typeface="Poppins"/>
                <a:cs typeface="Poppins"/>
                <a:sym typeface="Poppins"/>
              </a:rPr>
              <a:t>r</a:t>
            </a:r>
            <a:r>
              <a:rPr lang="en-US" sz="1799" spc="7" strike="noStrike" u="none">
                <a:solidFill>
                  <a:srgbClr val="000000"/>
                </a:solidFill>
                <a:latin typeface="Poppins"/>
                <a:ea typeface="Poppins"/>
                <a:cs typeface="Poppins"/>
                <a:sym typeface="Poppins"/>
              </a:rPr>
              <a:t>an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Bank" ya</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g t</a:t>
            </a:r>
            <a:r>
              <a:rPr lang="en-US" sz="1799" spc="7" strike="noStrike" u="none">
                <a:solidFill>
                  <a:srgbClr val="000000"/>
                </a:solidFill>
                <a:latin typeface="Poppins"/>
                <a:ea typeface="Poppins"/>
                <a:cs typeface="Poppins"/>
                <a:sym typeface="Poppins"/>
              </a:rPr>
              <a:t>er</a:t>
            </a:r>
            <a:r>
              <a:rPr lang="en-US" sz="1799" spc="7" strike="noStrike" u="none">
                <a:solidFill>
                  <a:srgbClr val="000000"/>
                </a:solidFill>
                <a:latin typeface="Poppins"/>
                <a:ea typeface="Poppins"/>
                <a:cs typeface="Poppins"/>
                <a:sym typeface="Poppins"/>
              </a:rPr>
              <a:t>sed</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a di UCI</a:t>
            </a:r>
            <a:r>
              <a:rPr lang="en-US" sz="1799" spc="7" strike="noStrike" u="none">
                <a:solidFill>
                  <a:srgbClr val="000000"/>
                </a:solidFill>
                <a:latin typeface="Poppins"/>
                <a:ea typeface="Poppins"/>
                <a:cs typeface="Poppins"/>
                <a:sym typeface="Poppins"/>
              </a:rPr>
              <a:t> Ma</a:t>
            </a:r>
            <a:r>
              <a:rPr lang="en-US" sz="1799" spc="7" strike="noStrike" u="none">
                <a:solidFill>
                  <a:srgbClr val="000000"/>
                </a:solidFill>
                <a:latin typeface="Poppins"/>
                <a:ea typeface="Poppins"/>
                <a:cs typeface="Poppins"/>
                <a:sym typeface="Poppins"/>
              </a:rPr>
              <a:t>ch</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ne</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Le</a:t>
            </a:r>
            <a:r>
              <a:rPr lang="en-US" sz="1799" spc="7" strike="noStrike" u="none">
                <a:solidFill>
                  <a:srgbClr val="000000"/>
                </a:solidFill>
                <a:latin typeface="Poppins"/>
                <a:ea typeface="Poppins"/>
                <a:cs typeface="Poppins"/>
                <a:sym typeface="Poppins"/>
              </a:rPr>
              <a:t>ar</a:t>
            </a:r>
            <a:r>
              <a:rPr lang="en-US" sz="1799" spc="7" strike="noStrike" u="none">
                <a:solidFill>
                  <a:srgbClr val="000000"/>
                </a:solidFill>
                <a:latin typeface="Poppins"/>
                <a:ea typeface="Poppins"/>
                <a:cs typeface="Poppins"/>
                <a:sym typeface="Poppins"/>
              </a:rPr>
              <a:t>ning</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R</a:t>
            </a:r>
            <a:r>
              <a:rPr lang="en-US" sz="1799" spc="7" strike="noStrike" u="none">
                <a:solidFill>
                  <a:srgbClr val="000000"/>
                </a:solidFill>
                <a:latin typeface="Poppins"/>
                <a:ea typeface="Poppins"/>
                <a:cs typeface="Poppins"/>
                <a:sym typeface="Poppins"/>
              </a:rPr>
              <a:t>ep</a:t>
            </a:r>
            <a:r>
              <a:rPr lang="en-US" sz="1799" spc="7" strike="noStrike" u="none">
                <a:solidFill>
                  <a:srgbClr val="000000"/>
                </a:solidFill>
                <a:latin typeface="Poppins"/>
                <a:ea typeface="Poppins"/>
                <a:cs typeface="Poppins"/>
                <a:sym typeface="Poppins"/>
              </a:rPr>
              <a:t>o</a:t>
            </a:r>
            <a:r>
              <a:rPr lang="en-US" sz="1799" spc="7" strike="noStrike" u="none">
                <a:solidFill>
                  <a:srgbClr val="000000"/>
                </a:solidFill>
                <a:latin typeface="Poppins"/>
                <a:ea typeface="Poppins"/>
                <a:cs typeface="Poppins"/>
                <a:sym typeface="Poppins"/>
              </a:rPr>
              <a:t>si</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o</a:t>
            </a:r>
            <a:r>
              <a:rPr lang="en-US" sz="1799" spc="7" strike="noStrike" u="none">
                <a:solidFill>
                  <a:srgbClr val="000000"/>
                </a:solidFill>
                <a:latin typeface="Poppins"/>
                <a:ea typeface="Poppins"/>
                <a:cs typeface="Poppins"/>
                <a:sym typeface="Poppins"/>
              </a:rPr>
              <a:t>ry.</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Data</a:t>
            </a:r>
            <a:r>
              <a:rPr lang="en-US" sz="1799" spc="7" strike="noStrike" u="none">
                <a:solidFill>
                  <a:srgbClr val="000000"/>
                </a:solidFill>
                <a:latin typeface="Poppins"/>
                <a:ea typeface="Poppins"/>
                <a:cs typeface="Poppins"/>
                <a:sym typeface="Poppins"/>
              </a:rPr>
              <a:t>se</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 ini</a:t>
            </a:r>
            <a:r>
              <a:rPr lang="en-US" sz="1799" spc="7" strike="noStrike" u="none">
                <a:solidFill>
                  <a:srgbClr val="000000"/>
                </a:solidFill>
                <a:latin typeface="Poppins"/>
                <a:ea typeface="Poppins"/>
                <a:cs typeface="Poppins"/>
                <a:sym typeface="Poppins"/>
              </a:rPr>
              <a:t> te</a:t>
            </a:r>
            <a:r>
              <a:rPr lang="en-US" sz="1799" spc="7" strike="noStrike" u="none">
                <a:solidFill>
                  <a:srgbClr val="000000"/>
                </a:solidFill>
                <a:latin typeface="Poppins"/>
                <a:ea typeface="Poppins"/>
                <a:cs typeface="Poppins"/>
                <a:sym typeface="Poppins"/>
              </a:rPr>
              <a:t>la</a:t>
            </a:r>
            <a:r>
              <a:rPr lang="en-US" sz="1799" spc="7" strike="noStrike" u="none">
                <a:solidFill>
                  <a:srgbClr val="000000"/>
                </a:solidFill>
                <a:latin typeface="Poppins"/>
                <a:ea typeface="Poppins"/>
                <a:cs typeface="Poppins"/>
                <a:sym typeface="Poppins"/>
              </a:rPr>
              <a:t>h</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dip</a:t>
            </a:r>
            <a:r>
              <a:rPr lang="en-US" sz="1799" spc="7" strike="noStrike" u="none">
                <a:solidFill>
                  <a:srgbClr val="000000"/>
                </a:solidFill>
                <a:latin typeface="Poppins"/>
                <a:ea typeface="Poppins"/>
                <a:cs typeface="Poppins"/>
                <a:sym typeface="Poppins"/>
              </a:rPr>
              <a:t>er</a:t>
            </a:r>
            <a:r>
              <a:rPr lang="en-US" sz="1799" spc="7" strike="noStrike" u="none">
                <a:solidFill>
                  <a:srgbClr val="000000"/>
                </a:solidFill>
                <a:latin typeface="Poppins"/>
                <a:ea typeface="Poppins"/>
                <a:cs typeface="Poppins"/>
                <a:sym typeface="Poppins"/>
              </a:rPr>
              <a:t>k</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ya</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d</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ga</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l</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ma</a:t>
            </a:r>
            <a:r>
              <a:rPr lang="en-US" sz="1799" spc="7" strike="noStrike" u="none">
                <a:solidFill>
                  <a:srgbClr val="000000"/>
                </a:solidFill>
                <a:latin typeface="Poppins"/>
                <a:ea typeface="Poppins"/>
                <a:cs typeface="Poppins"/>
                <a:sym typeface="Poppins"/>
              </a:rPr>
              <a:t> at</a:t>
            </a:r>
            <a:r>
              <a:rPr lang="en-US" sz="1799" spc="7" strike="noStrike" u="none">
                <a:solidFill>
                  <a:srgbClr val="000000"/>
                </a:solidFill>
                <a:latin typeface="Poppins"/>
                <a:ea typeface="Poppins"/>
                <a:cs typeface="Poppins"/>
                <a:sym typeface="Poppins"/>
              </a:rPr>
              <a:t>r</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b</a:t>
            </a:r>
            <a:r>
              <a:rPr lang="en-US" sz="1799" spc="7" strike="noStrike" u="none">
                <a:solidFill>
                  <a:srgbClr val="000000"/>
                </a:solidFill>
                <a:latin typeface="Poppins"/>
                <a:ea typeface="Poppins"/>
                <a:cs typeface="Poppins"/>
                <a:sym typeface="Poppins"/>
              </a:rPr>
              <a:t>ut </a:t>
            </a:r>
            <a:r>
              <a:rPr lang="en-US" sz="1799" spc="7" strike="noStrike" u="none">
                <a:solidFill>
                  <a:srgbClr val="000000"/>
                </a:solidFill>
                <a:latin typeface="Poppins"/>
                <a:ea typeface="Poppins"/>
                <a:cs typeface="Poppins"/>
                <a:sym typeface="Poppins"/>
              </a:rPr>
              <a:t>sosial</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d</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ekon</a:t>
            </a:r>
            <a:r>
              <a:rPr lang="en-US" sz="1799" spc="7" strike="noStrike" u="none">
                <a:solidFill>
                  <a:srgbClr val="000000"/>
                </a:solidFill>
                <a:latin typeface="Poppins"/>
                <a:ea typeface="Poppins"/>
                <a:cs typeface="Poppins"/>
                <a:sym typeface="Poppins"/>
              </a:rPr>
              <a:t>om</a:t>
            </a:r>
            <a:r>
              <a:rPr lang="en-US" sz="1799" spc="7" strike="noStrike" u="none">
                <a:solidFill>
                  <a:srgbClr val="000000"/>
                </a:solidFill>
                <a:latin typeface="Poppins"/>
                <a:ea typeface="Poppins"/>
                <a:cs typeface="Poppins"/>
                <a:sym typeface="Poppins"/>
              </a:rPr>
              <a:t>i ta</a:t>
            </a:r>
            <a:r>
              <a:rPr lang="en-US" sz="1799" spc="7" strike="noStrike" u="none">
                <a:solidFill>
                  <a:srgbClr val="000000"/>
                </a:solidFill>
                <a:latin typeface="Poppins"/>
                <a:ea typeface="Poppins"/>
                <a:cs typeface="Poppins"/>
                <a:sym typeface="Poppins"/>
              </a:rPr>
              <a:t>m</a:t>
            </a:r>
            <a:r>
              <a:rPr lang="en-US" sz="1799" spc="7" strike="noStrike" u="none">
                <a:solidFill>
                  <a:srgbClr val="000000"/>
                </a:solidFill>
                <a:latin typeface="Poppins"/>
                <a:ea typeface="Poppins"/>
                <a:cs typeface="Poppins"/>
                <a:sym typeface="Poppins"/>
              </a:rPr>
              <a:t>bahan</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y</a:t>
            </a:r>
            <a:r>
              <a:rPr lang="en-US" sz="1799" spc="7" strike="noStrike" u="none">
                <a:solidFill>
                  <a:srgbClr val="000000"/>
                </a:solidFill>
                <a:latin typeface="Poppins"/>
                <a:ea typeface="Poppins"/>
                <a:cs typeface="Poppins"/>
                <a:sym typeface="Poppins"/>
              </a:rPr>
              <a:t>a</a:t>
            </a:r>
            <a:r>
              <a:rPr lang="en-US" sz="1799" spc="7" strike="noStrike" u="none">
                <a:solidFill>
                  <a:srgbClr val="000000"/>
                </a:solidFill>
                <a:latin typeface="Poppins"/>
                <a:ea typeface="Poppins"/>
                <a:cs typeface="Poppins"/>
                <a:sym typeface="Poppins"/>
              </a:rPr>
              <a:t>ng</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me</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awarkan wawa</a:t>
            </a:r>
            <a:r>
              <a:rPr lang="en-US" sz="1799" spc="7" strike="noStrike" u="none">
                <a:solidFill>
                  <a:srgbClr val="000000"/>
                </a:solidFill>
                <a:latin typeface="Poppins"/>
                <a:ea typeface="Poppins"/>
                <a:cs typeface="Poppins"/>
                <a:sym typeface="Poppins"/>
              </a:rPr>
              <a:t>s</a:t>
            </a:r>
            <a:r>
              <a:rPr lang="en-US" sz="1799" spc="7" strike="noStrike" u="none">
                <a:solidFill>
                  <a:srgbClr val="000000"/>
                </a:solidFill>
                <a:latin typeface="Poppins"/>
                <a:ea typeface="Poppins"/>
                <a:cs typeface="Poppins"/>
                <a:sym typeface="Poppins"/>
              </a:rPr>
              <a:t>an l</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bih dalam </a:t>
            </a:r>
            <a:r>
              <a:rPr lang="en-US" sz="1799" spc="7" strike="noStrike" u="none">
                <a:solidFill>
                  <a:srgbClr val="000000"/>
                </a:solidFill>
                <a:latin typeface="Poppins"/>
                <a:ea typeface="Poppins"/>
                <a:cs typeface="Poppins"/>
                <a:sym typeface="Poppins"/>
              </a:rPr>
              <a:t>te</a:t>
            </a:r>
            <a:r>
              <a:rPr lang="en-US" sz="1799" spc="7" strike="noStrike" u="none">
                <a:solidFill>
                  <a:srgbClr val="000000"/>
                </a:solidFill>
                <a:latin typeface="Poppins"/>
                <a:ea typeface="Poppins"/>
                <a:cs typeface="Poppins"/>
                <a:sym typeface="Poppins"/>
              </a:rPr>
              <a:t>n</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ang</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k</a:t>
            </a:r>
            <a:r>
              <a:rPr lang="en-US" sz="1799" spc="7" strike="noStrike" u="none">
                <a:solidFill>
                  <a:srgbClr val="000000"/>
                </a:solidFill>
                <a:latin typeface="Poppins"/>
                <a:ea typeface="Poppins"/>
                <a:cs typeface="Poppins"/>
                <a:sym typeface="Poppins"/>
              </a:rPr>
              <a:t>am</a:t>
            </a:r>
            <a:r>
              <a:rPr lang="en-US" sz="1799" spc="7" strike="noStrike" u="none">
                <a:solidFill>
                  <a:srgbClr val="000000"/>
                </a:solidFill>
                <a:latin typeface="Poppins"/>
                <a:ea typeface="Poppins"/>
                <a:cs typeface="Poppins"/>
                <a:sym typeface="Poppins"/>
              </a:rPr>
              <a:t>panye</a:t>
            </a:r>
            <a:r>
              <a:rPr lang="en-US" sz="1799" spc="7" strike="noStrike" u="none">
                <a:solidFill>
                  <a:srgbClr val="000000"/>
                </a:solidFill>
                <a:latin typeface="Poppins"/>
                <a:ea typeface="Poppins"/>
                <a:cs typeface="Poppins"/>
                <a:sym typeface="Poppins"/>
              </a:rPr>
              <a:t> </a:t>
            </a:r>
            <a:r>
              <a:rPr lang="en-US" sz="1799" spc="7" strike="noStrike" u="none">
                <a:solidFill>
                  <a:srgbClr val="000000"/>
                </a:solidFill>
                <a:latin typeface="Poppins"/>
                <a:ea typeface="Poppins"/>
                <a:cs typeface="Poppins"/>
                <a:sym typeface="Poppins"/>
              </a:rPr>
              <a:t>t</a:t>
            </a:r>
            <a:r>
              <a:rPr lang="en-US" sz="1799" spc="7" strike="noStrike" u="none">
                <a:solidFill>
                  <a:srgbClr val="000000"/>
                </a:solidFill>
                <a:latin typeface="Poppins"/>
                <a:ea typeface="Poppins"/>
                <a:cs typeface="Poppins"/>
                <a:sym typeface="Poppins"/>
              </a:rPr>
              <a:t>e</a:t>
            </a:r>
            <a:r>
              <a:rPr lang="en-US" sz="1799" spc="7" strike="noStrike" u="none">
                <a:solidFill>
                  <a:srgbClr val="000000"/>
                </a:solidFill>
                <a:latin typeface="Poppins"/>
                <a:ea typeface="Poppins"/>
                <a:cs typeface="Poppins"/>
                <a:sym typeface="Poppins"/>
              </a:rPr>
              <a:t>lemarket</a:t>
            </a:r>
            <a:r>
              <a:rPr lang="en-US" sz="1799" spc="7" strike="noStrike" u="none">
                <a:solidFill>
                  <a:srgbClr val="000000"/>
                </a:solidFill>
                <a:latin typeface="Poppins"/>
                <a:ea typeface="Poppins"/>
                <a:cs typeface="Poppins"/>
                <a:sym typeface="Poppins"/>
              </a:rPr>
              <a:t>i</a:t>
            </a:r>
            <a:r>
              <a:rPr lang="en-US" sz="1799" spc="7" strike="noStrike" u="none">
                <a:solidFill>
                  <a:srgbClr val="000000"/>
                </a:solidFill>
                <a:latin typeface="Poppins"/>
                <a:ea typeface="Poppins"/>
                <a:cs typeface="Poppins"/>
                <a:sym typeface="Poppins"/>
              </a:rPr>
              <a:t>ng un</a:t>
            </a:r>
            <a:r>
              <a:rPr lang="en-US" sz="1799" spc="7" strike="noStrike" u="none">
                <a:solidFill>
                  <a:srgbClr val="000000"/>
                </a:solidFill>
                <a:latin typeface="Poppins"/>
                <a:ea typeface="Poppins"/>
                <a:cs typeface="Poppins"/>
                <a:sym typeface="Poppins"/>
              </a:rPr>
              <a:t>tu</a:t>
            </a:r>
            <a:r>
              <a:rPr lang="en-US" sz="1799" spc="7" strike="noStrike" u="none">
                <a:solidFill>
                  <a:srgbClr val="000000"/>
                </a:solidFill>
                <a:latin typeface="Poppins"/>
                <a:ea typeface="Poppins"/>
                <a:cs typeface="Poppins"/>
                <a:sym typeface="Poppins"/>
              </a:rPr>
              <a:t>k deposito be</a:t>
            </a:r>
            <a:r>
              <a:rPr lang="en-US" sz="1799" spc="7" strike="noStrike" u="none">
                <a:solidFill>
                  <a:srgbClr val="000000"/>
                </a:solidFill>
                <a:latin typeface="Poppins"/>
                <a:ea typeface="Poppins"/>
                <a:cs typeface="Poppins"/>
                <a:sym typeface="Poppins"/>
              </a:rPr>
              <a:t>r</a:t>
            </a:r>
            <a:r>
              <a:rPr lang="en-US" sz="1799" spc="7" strike="noStrike" u="none">
                <a:solidFill>
                  <a:srgbClr val="000000"/>
                </a:solidFill>
                <a:latin typeface="Poppins"/>
                <a:ea typeface="Poppins"/>
                <a:cs typeface="Poppins"/>
                <a:sym typeface="Poppins"/>
              </a:rPr>
              <a:t>jangka bank</a:t>
            </a:r>
            <a:r>
              <a:rPr lang="en-US" sz="1799" spc="7" strike="noStrike" u="none">
                <a:solidFill>
                  <a:srgbClr val="000000"/>
                </a:solidFill>
                <a:latin typeface="Poppins"/>
                <a:ea typeface="Poppins"/>
                <a:cs typeface="Poppins"/>
                <a:sym typeface="Poppins"/>
              </a:rPr>
              <a:t>. Dataset ini berisi 22 Atributes, namun kami hanya memilih 6 Feature terbaik untuk diuji kedalam Algoritma ID3.</a:t>
            </a:r>
          </a:p>
        </p:txBody>
      </p:sp>
      <p:sp>
        <p:nvSpPr>
          <p:cNvPr name="TextBox 22" id="22"/>
          <p:cNvSpPr txBox="true"/>
          <p:nvPr/>
        </p:nvSpPr>
        <p:spPr>
          <a:xfrm rot="0">
            <a:off x="3609699" y="5753439"/>
            <a:ext cx="4375080" cy="522986"/>
          </a:xfrm>
          <a:prstGeom prst="rect">
            <a:avLst/>
          </a:prstGeom>
        </p:spPr>
        <p:txBody>
          <a:bodyPr anchor="t" rtlCol="false" tIns="0" lIns="0" bIns="0" rIns="0">
            <a:spAutoFit/>
          </a:bodyPr>
          <a:lstStyle/>
          <a:p>
            <a:pPr algn="l" marL="0" indent="0" lvl="0">
              <a:lnSpc>
                <a:spcPts val="1971"/>
              </a:lnSpc>
              <a:spcBef>
                <a:spcPct val="0"/>
              </a:spcBef>
            </a:pPr>
            <a:r>
              <a:rPr lang="en-US" sz="1699" spc="6">
                <a:solidFill>
                  <a:srgbClr val="000000"/>
                </a:solidFill>
                <a:latin typeface="Poppins"/>
                <a:ea typeface="Poppins"/>
                <a:cs typeface="Poppins"/>
                <a:sym typeface="Poppins"/>
              </a:rPr>
              <a:t>J</a:t>
            </a:r>
            <a:r>
              <a:rPr lang="en-US" sz="1699" spc="6" strike="noStrike" u="none">
                <a:solidFill>
                  <a:srgbClr val="000000"/>
                </a:solidFill>
                <a:latin typeface="Poppins"/>
                <a:ea typeface="Poppins"/>
                <a:cs typeface="Poppins"/>
                <a:sym typeface="Poppins"/>
              </a:rPr>
              <a:t>umlah tenaga kerja aktif yang mencerminkan kondisi ekonomi.</a:t>
            </a:r>
          </a:p>
        </p:txBody>
      </p:sp>
      <p:sp>
        <p:nvSpPr>
          <p:cNvPr name="TextBox 23" id="23"/>
          <p:cNvSpPr txBox="true"/>
          <p:nvPr/>
        </p:nvSpPr>
        <p:spPr>
          <a:xfrm rot="0">
            <a:off x="3609699" y="7261750"/>
            <a:ext cx="4251368" cy="770636"/>
          </a:xfrm>
          <a:prstGeom prst="rect">
            <a:avLst/>
          </a:prstGeom>
        </p:spPr>
        <p:txBody>
          <a:bodyPr anchor="t" rtlCol="false" tIns="0" lIns="0" bIns="0" rIns="0">
            <a:spAutoFit/>
          </a:bodyPr>
          <a:lstStyle/>
          <a:p>
            <a:pPr algn="l" marL="0" indent="0" lvl="0">
              <a:lnSpc>
                <a:spcPts val="1971"/>
              </a:lnSpc>
              <a:spcBef>
                <a:spcPct val="0"/>
              </a:spcBef>
            </a:pPr>
            <a:r>
              <a:rPr lang="en-US" sz="1699" spc="6">
                <a:solidFill>
                  <a:srgbClr val="000000"/>
                </a:solidFill>
                <a:latin typeface="Poppins"/>
                <a:ea typeface="Poppins"/>
                <a:cs typeface="Poppins"/>
                <a:sym typeface="Poppins"/>
              </a:rPr>
              <a:t>Ja</a:t>
            </a:r>
            <a:r>
              <a:rPr lang="en-US" sz="1699" spc="6" strike="noStrike" u="none">
                <a:solidFill>
                  <a:srgbClr val="000000"/>
                </a:solidFill>
                <a:latin typeface="Poppins"/>
                <a:ea typeface="Poppins"/>
                <a:cs typeface="Poppins"/>
                <a:sym typeface="Poppins"/>
              </a:rPr>
              <a:t>rak hari sejak nasabah terakhir dihubungi pada kam</a:t>
            </a:r>
            <a:r>
              <a:rPr lang="en-US" sz="1699" spc="6" strike="noStrike" u="none">
                <a:solidFill>
                  <a:srgbClr val="000000"/>
                </a:solidFill>
                <a:latin typeface="Poppins"/>
                <a:ea typeface="Poppins"/>
                <a:cs typeface="Poppins"/>
                <a:sym typeface="Poppins"/>
              </a:rPr>
              <a:t>p</a:t>
            </a:r>
            <a:r>
              <a:rPr lang="en-US" sz="1699" spc="6" strike="noStrike" u="none">
                <a:solidFill>
                  <a:srgbClr val="000000"/>
                </a:solidFill>
                <a:latin typeface="Poppins"/>
                <a:ea typeface="Poppins"/>
                <a:cs typeface="Poppins"/>
                <a:sym typeface="Poppins"/>
              </a:rPr>
              <a:t>anye sebel</a:t>
            </a:r>
            <a:r>
              <a:rPr lang="en-US" sz="1699" spc="6" strike="noStrike" u="none">
                <a:solidFill>
                  <a:srgbClr val="000000"/>
                </a:solidFill>
                <a:latin typeface="Poppins"/>
                <a:ea typeface="Poppins"/>
                <a:cs typeface="Poppins"/>
                <a:sym typeface="Poppins"/>
              </a:rPr>
              <a:t>um</a:t>
            </a:r>
            <a:r>
              <a:rPr lang="en-US" sz="1699" spc="6" strike="noStrike" u="none">
                <a:solidFill>
                  <a:srgbClr val="000000"/>
                </a:solidFill>
                <a:latin typeface="Poppins"/>
                <a:ea typeface="Poppins"/>
                <a:cs typeface="Poppins"/>
                <a:sym typeface="Poppins"/>
              </a:rPr>
              <a:t>nya.</a:t>
            </a:r>
          </a:p>
        </p:txBody>
      </p:sp>
      <p:sp>
        <p:nvSpPr>
          <p:cNvPr name="TextBox 24" id="24"/>
          <p:cNvSpPr txBox="true"/>
          <p:nvPr/>
        </p:nvSpPr>
        <p:spPr>
          <a:xfrm rot="0">
            <a:off x="8080030" y="5753439"/>
            <a:ext cx="4056629" cy="522986"/>
          </a:xfrm>
          <a:prstGeom prst="rect">
            <a:avLst/>
          </a:prstGeom>
        </p:spPr>
        <p:txBody>
          <a:bodyPr anchor="t" rtlCol="false" tIns="0" lIns="0" bIns="0" rIns="0">
            <a:spAutoFit/>
          </a:bodyPr>
          <a:lstStyle/>
          <a:p>
            <a:pPr algn="l" marL="0" indent="0" lvl="0">
              <a:lnSpc>
                <a:spcPts val="1971"/>
              </a:lnSpc>
              <a:spcBef>
                <a:spcPct val="0"/>
              </a:spcBef>
            </a:pPr>
            <a:r>
              <a:rPr lang="en-US" sz="1699" spc="6">
                <a:solidFill>
                  <a:srgbClr val="000000"/>
                </a:solidFill>
                <a:latin typeface="Poppins"/>
                <a:ea typeface="Poppins"/>
                <a:cs typeface="Poppins"/>
                <a:sym typeface="Poppins"/>
              </a:rPr>
              <a:t>Pe</a:t>
            </a:r>
            <a:r>
              <a:rPr lang="en-US" sz="1699" spc="6" strike="noStrike" u="none">
                <a:solidFill>
                  <a:srgbClr val="000000"/>
                </a:solidFill>
                <a:latin typeface="Poppins"/>
                <a:ea typeface="Poppins"/>
                <a:cs typeface="Poppins"/>
                <a:sym typeface="Poppins"/>
              </a:rPr>
              <a:t>rubahan tingkat ketenagakerjaan sebagai indikator ekonomi makro.</a:t>
            </a:r>
          </a:p>
        </p:txBody>
      </p:sp>
      <p:sp>
        <p:nvSpPr>
          <p:cNvPr name="TextBox 25" id="25"/>
          <p:cNvSpPr txBox="true"/>
          <p:nvPr/>
        </p:nvSpPr>
        <p:spPr>
          <a:xfrm rot="0">
            <a:off x="8080030" y="7322792"/>
            <a:ext cx="3785882" cy="522986"/>
          </a:xfrm>
          <a:prstGeom prst="rect">
            <a:avLst/>
          </a:prstGeom>
        </p:spPr>
        <p:txBody>
          <a:bodyPr anchor="t" rtlCol="false" tIns="0" lIns="0" bIns="0" rIns="0">
            <a:spAutoFit/>
          </a:bodyPr>
          <a:lstStyle/>
          <a:p>
            <a:pPr algn="l" marL="0" indent="0" lvl="0">
              <a:lnSpc>
                <a:spcPts val="1971"/>
              </a:lnSpc>
              <a:spcBef>
                <a:spcPct val="0"/>
              </a:spcBef>
            </a:pPr>
            <a:r>
              <a:rPr lang="en-US" sz="1699" spc="6">
                <a:solidFill>
                  <a:srgbClr val="000000"/>
                </a:solidFill>
                <a:latin typeface="Poppins"/>
                <a:ea typeface="Poppins"/>
                <a:cs typeface="Poppins"/>
                <a:sym typeface="Poppins"/>
              </a:rPr>
              <a:t>Ha</a:t>
            </a:r>
            <a:r>
              <a:rPr lang="en-US" sz="1699" spc="6" strike="noStrike" u="none">
                <a:solidFill>
                  <a:srgbClr val="000000"/>
                </a:solidFill>
                <a:latin typeface="Poppins"/>
                <a:ea typeface="Poppins"/>
                <a:cs typeface="Poppins"/>
                <a:sym typeface="Poppins"/>
              </a:rPr>
              <a:t>sil kampanye pemasaran sebelumnya te</a:t>
            </a:r>
            <a:r>
              <a:rPr lang="en-US" sz="1699" spc="6" strike="noStrike" u="none">
                <a:solidFill>
                  <a:srgbClr val="000000"/>
                </a:solidFill>
                <a:latin typeface="Poppins"/>
                <a:ea typeface="Poppins"/>
                <a:cs typeface="Poppins"/>
                <a:sym typeface="Poppins"/>
              </a:rPr>
              <a:t>rh</a:t>
            </a:r>
            <a:r>
              <a:rPr lang="en-US" sz="1699" spc="6" strike="noStrike" u="none">
                <a:solidFill>
                  <a:srgbClr val="000000"/>
                </a:solidFill>
                <a:latin typeface="Poppins"/>
                <a:ea typeface="Poppins"/>
                <a:cs typeface="Poppins"/>
                <a:sym typeface="Poppins"/>
              </a:rPr>
              <a:t>adap nasabah.</a:t>
            </a:r>
          </a:p>
        </p:txBody>
      </p:sp>
      <p:sp>
        <p:nvSpPr>
          <p:cNvPr name="TextBox 26" id="26"/>
          <p:cNvSpPr txBox="true"/>
          <p:nvPr/>
        </p:nvSpPr>
        <p:spPr>
          <a:xfrm rot="0">
            <a:off x="4101678" y="8390893"/>
            <a:ext cx="1953556" cy="255514"/>
          </a:xfrm>
          <a:prstGeom prst="rect">
            <a:avLst/>
          </a:prstGeom>
        </p:spPr>
        <p:txBody>
          <a:bodyPr anchor="t" rtlCol="false" tIns="0" lIns="0" bIns="0" rIns="0">
            <a:spAutoFit/>
          </a:bodyPr>
          <a:lstStyle/>
          <a:p>
            <a:pPr algn="l">
              <a:lnSpc>
                <a:spcPts val="1898"/>
              </a:lnSpc>
            </a:pPr>
            <a:r>
              <a:rPr lang="en-US" sz="1807" b="true">
                <a:solidFill>
                  <a:srgbClr val="5271FF"/>
                </a:solidFill>
                <a:latin typeface="Raleway Ultra-Bold"/>
                <a:ea typeface="Raleway Ultra-Bold"/>
                <a:cs typeface="Raleway Ultra-Bold"/>
                <a:sym typeface="Raleway Ultra-Bold"/>
              </a:rPr>
              <a:t>CONS.CONF.IDX</a:t>
            </a:r>
          </a:p>
        </p:txBody>
      </p:sp>
      <p:sp>
        <p:nvSpPr>
          <p:cNvPr name="TextBox 27" id="27"/>
          <p:cNvSpPr txBox="true"/>
          <p:nvPr/>
        </p:nvSpPr>
        <p:spPr>
          <a:xfrm rot="0">
            <a:off x="8572921" y="8390893"/>
            <a:ext cx="1446969" cy="255514"/>
          </a:xfrm>
          <a:prstGeom prst="rect">
            <a:avLst/>
          </a:prstGeom>
        </p:spPr>
        <p:txBody>
          <a:bodyPr anchor="t" rtlCol="false" tIns="0" lIns="0" bIns="0" rIns="0">
            <a:spAutoFit/>
          </a:bodyPr>
          <a:lstStyle/>
          <a:p>
            <a:pPr algn="l">
              <a:lnSpc>
                <a:spcPts val="1898"/>
              </a:lnSpc>
            </a:pPr>
            <a:r>
              <a:rPr lang="en-US" sz="1807" b="true">
                <a:solidFill>
                  <a:srgbClr val="5271FF"/>
                </a:solidFill>
                <a:latin typeface="Raleway Ultra-Bold"/>
                <a:ea typeface="Raleway Ultra-Bold"/>
                <a:cs typeface="Raleway Ultra-Bold"/>
                <a:sym typeface="Raleway Ultra-Bold"/>
              </a:rPr>
              <a:t>EURIBOR3M</a:t>
            </a:r>
          </a:p>
        </p:txBody>
      </p:sp>
      <p:sp>
        <p:nvSpPr>
          <p:cNvPr name="Freeform 28" id="28"/>
          <p:cNvSpPr/>
          <p:nvPr/>
        </p:nvSpPr>
        <p:spPr>
          <a:xfrm flipH="false" flipV="false" rot="0">
            <a:off x="3609699" y="8277643"/>
            <a:ext cx="397641" cy="396647"/>
          </a:xfrm>
          <a:custGeom>
            <a:avLst/>
            <a:gdLst/>
            <a:ahLst/>
            <a:cxnLst/>
            <a:rect r="r" b="b" t="t" l="l"/>
            <a:pathLst>
              <a:path h="396647" w="397641">
                <a:moveTo>
                  <a:pt x="0" y="0"/>
                </a:moveTo>
                <a:lnTo>
                  <a:pt x="397641" y="0"/>
                </a:lnTo>
                <a:lnTo>
                  <a:pt x="397641" y="396647"/>
                </a:lnTo>
                <a:lnTo>
                  <a:pt x="0" y="396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8080030" y="8249759"/>
            <a:ext cx="397641" cy="396647"/>
          </a:xfrm>
          <a:custGeom>
            <a:avLst/>
            <a:gdLst/>
            <a:ahLst/>
            <a:cxnLst/>
            <a:rect r="r" b="b" t="t" l="l"/>
            <a:pathLst>
              <a:path h="396647" w="397641">
                <a:moveTo>
                  <a:pt x="0" y="0"/>
                </a:moveTo>
                <a:lnTo>
                  <a:pt x="397641" y="0"/>
                </a:lnTo>
                <a:lnTo>
                  <a:pt x="397641" y="396647"/>
                </a:lnTo>
                <a:lnTo>
                  <a:pt x="0" y="3966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0" id="30"/>
          <p:cNvSpPr txBox="true"/>
          <p:nvPr/>
        </p:nvSpPr>
        <p:spPr>
          <a:xfrm rot="0">
            <a:off x="3609699" y="8874315"/>
            <a:ext cx="4251368" cy="522986"/>
          </a:xfrm>
          <a:prstGeom prst="rect">
            <a:avLst/>
          </a:prstGeom>
        </p:spPr>
        <p:txBody>
          <a:bodyPr anchor="t" rtlCol="false" tIns="0" lIns="0" bIns="0" rIns="0">
            <a:spAutoFit/>
          </a:bodyPr>
          <a:lstStyle/>
          <a:p>
            <a:pPr algn="l" marL="0" indent="0" lvl="0">
              <a:lnSpc>
                <a:spcPts val="1971"/>
              </a:lnSpc>
              <a:spcBef>
                <a:spcPct val="0"/>
              </a:spcBef>
            </a:pPr>
            <a:r>
              <a:rPr lang="en-US" sz="1699" spc="6">
                <a:solidFill>
                  <a:srgbClr val="000000"/>
                </a:solidFill>
                <a:latin typeface="Poppins"/>
                <a:ea typeface="Poppins"/>
                <a:cs typeface="Poppins"/>
                <a:sym typeface="Poppins"/>
              </a:rPr>
              <a:t>Inde</a:t>
            </a:r>
            <a:r>
              <a:rPr lang="en-US" sz="1699" spc="6" strike="noStrike" u="none">
                <a:solidFill>
                  <a:srgbClr val="000000"/>
                </a:solidFill>
                <a:latin typeface="Poppins"/>
                <a:ea typeface="Poppins"/>
                <a:cs typeface="Poppins"/>
                <a:sym typeface="Poppins"/>
              </a:rPr>
              <a:t>ks kepercayaan konsumen terhadap kondisi ekonom</a:t>
            </a:r>
            <a:r>
              <a:rPr lang="en-US" sz="1699" spc="6" strike="noStrike" u="none">
                <a:solidFill>
                  <a:srgbClr val="000000"/>
                </a:solidFill>
                <a:latin typeface="Poppins"/>
                <a:ea typeface="Poppins"/>
                <a:cs typeface="Poppins"/>
                <a:sym typeface="Poppins"/>
              </a:rPr>
              <a:t>i</a:t>
            </a:r>
            <a:r>
              <a:rPr lang="en-US" sz="1699" spc="6" strike="noStrike" u="none">
                <a:solidFill>
                  <a:srgbClr val="000000"/>
                </a:solidFill>
                <a:latin typeface="Poppins"/>
                <a:ea typeface="Poppins"/>
                <a:cs typeface="Poppins"/>
                <a:sym typeface="Poppins"/>
              </a:rPr>
              <a:t>.</a:t>
            </a:r>
          </a:p>
        </p:txBody>
      </p:sp>
      <p:sp>
        <p:nvSpPr>
          <p:cNvPr name="TextBox 31" id="31"/>
          <p:cNvSpPr txBox="true"/>
          <p:nvPr/>
        </p:nvSpPr>
        <p:spPr>
          <a:xfrm rot="0">
            <a:off x="8080030" y="8855956"/>
            <a:ext cx="3537712" cy="711843"/>
          </a:xfrm>
          <a:prstGeom prst="rect">
            <a:avLst/>
          </a:prstGeom>
        </p:spPr>
        <p:txBody>
          <a:bodyPr anchor="t" rtlCol="false" tIns="0" lIns="0" bIns="0" rIns="0">
            <a:spAutoFit/>
          </a:bodyPr>
          <a:lstStyle/>
          <a:p>
            <a:pPr algn="l" marL="0" indent="0" lvl="0">
              <a:lnSpc>
                <a:spcPts val="1842"/>
              </a:lnSpc>
              <a:spcBef>
                <a:spcPct val="0"/>
              </a:spcBef>
            </a:pPr>
            <a:r>
              <a:rPr lang="en-US" sz="1588" spc="6">
                <a:solidFill>
                  <a:srgbClr val="000000"/>
                </a:solidFill>
                <a:latin typeface="Poppins"/>
                <a:ea typeface="Poppins"/>
                <a:cs typeface="Poppins"/>
                <a:sym typeface="Poppins"/>
              </a:rPr>
              <a:t>Suku bunga Eur</a:t>
            </a:r>
            <a:r>
              <a:rPr lang="en-US" sz="1588" spc="6" strike="noStrike" u="none">
                <a:solidFill>
                  <a:srgbClr val="000000"/>
                </a:solidFill>
                <a:latin typeface="Poppins"/>
                <a:ea typeface="Poppins"/>
                <a:cs typeface="Poppins"/>
                <a:sym typeface="Poppins"/>
              </a:rPr>
              <a:t>ibor 3 bulan sebagai indikator pasar keuangan.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33A8">
                <a:alpha val="100000"/>
              </a:srgbClr>
            </a:gs>
            <a:gs pos="100000">
              <a:srgbClr val="5271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6F6F6"/>
            </a:solidFill>
          </p:spPr>
        </p:sp>
        <p:sp>
          <p:nvSpPr>
            <p:cNvPr name="TextBox 4" id="4"/>
            <p:cNvSpPr txBox="true"/>
            <p:nvPr/>
          </p:nvSpPr>
          <p:spPr>
            <a:xfrm>
              <a:off x="0" y="9525"/>
              <a:ext cx="4274726" cy="2157942"/>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2291520" y="1884610"/>
            <a:ext cx="461704" cy="408608"/>
          </a:xfrm>
          <a:custGeom>
            <a:avLst/>
            <a:gdLst/>
            <a:ahLst/>
            <a:cxnLst/>
            <a:rect r="r" b="b" t="t" l="l"/>
            <a:pathLst>
              <a:path h="408608" w="461704">
                <a:moveTo>
                  <a:pt x="0" y="0"/>
                </a:moveTo>
                <a:lnTo>
                  <a:pt x="461704" y="0"/>
                </a:lnTo>
                <a:lnTo>
                  <a:pt x="461704" y="408609"/>
                </a:lnTo>
                <a:lnTo>
                  <a:pt x="0" y="408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172234" y="1028700"/>
            <a:ext cx="2087066" cy="2226204"/>
          </a:xfrm>
          <a:custGeom>
            <a:avLst/>
            <a:gdLst/>
            <a:ahLst/>
            <a:cxnLst/>
            <a:rect r="r" b="b" t="t" l="l"/>
            <a:pathLst>
              <a:path h="2226204" w="2087066">
                <a:moveTo>
                  <a:pt x="0" y="0"/>
                </a:moveTo>
                <a:lnTo>
                  <a:pt x="2087066" y="0"/>
                </a:lnTo>
                <a:lnTo>
                  <a:pt x="2087066" y="2226204"/>
                </a:lnTo>
                <a:lnTo>
                  <a:pt x="0" y="222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91520" y="4432814"/>
            <a:ext cx="3353966" cy="2230215"/>
          </a:xfrm>
          <a:custGeom>
            <a:avLst/>
            <a:gdLst/>
            <a:ahLst/>
            <a:cxnLst/>
            <a:rect r="r" b="b" t="t" l="l"/>
            <a:pathLst>
              <a:path h="2230215" w="3353966">
                <a:moveTo>
                  <a:pt x="0" y="0"/>
                </a:moveTo>
                <a:lnTo>
                  <a:pt x="3353966" y="0"/>
                </a:lnTo>
                <a:lnTo>
                  <a:pt x="3353966" y="2230215"/>
                </a:lnTo>
                <a:lnTo>
                  <a:pt x="0" y="2230215"/>
                </a:lnTo>
                <a:lnTo>
                  <a:pt x="0" y="0"/>
                </a:lnTo>
                <a:close/>
              </a:path>
            </a:pathLst>
          </a:custGeom>
          <a:blipFill>
            <a:blip r:embed="rId6"/>
            <a:stretch>
              <a:fillRect l="0" t="0" r="0" b="0"/>
            </a:stretch>
          </a:blipFill>
        </p:spPr>
      </p:sp>
      <p:sp>
        <p:nvSpPr>
          <p:cNvPr name="Freeform 8" id="8"/>
          <p:cNvSpPr/>
          <p:nvPr/>
        </p:nvSpPr>
        <p:spPr>
          <a:xfrm flipH="false" flipV="false" rot="0">
            <a:off x="5911221" y="4458653"/>
            <a:ext cx="3745773" cy="2300036"/>
          </a:xfrm>
          <a:custGeom>
            <a:avLst/>
            <a:gdLst/>
            <a:ahLst/>
            <a:cxnLst/>
            <a:rect r="r" b="b" t="t" l="l"/>
            <a:pathLst>
              <a:path h="2300036" w="3745773">
                <a:moveTo>
                  <a:pt x="0" y="0"/>
                </a:moveTo>
                <a:lnTo>
                  <a:pt x="3745773" y="0"/>
                </a:lnTo>
                <a:lnTo>
                  <a:pt x="3745773" y="2300036"/>
                </a:lnTo>
                <a:lnTo>
                  <a:pt x="0" y="2300036"/>
                </a:lnTo>
                <a:lnTo>
                  <a:pt x="0" y="0"/>
                </a:lnTo>
                <a:close/>
              </a:path>
            </a:pathLst>
          </a:custGeom>
          <a:blipFill>
            <a:blip r:embed="rId7"/>
            <a:stretch>
              <a:fillRect l="0" t="0" r="0" b="0"/>
            </a:stretch>
          </a:blipFill>
        </p:spPr>
      </p:sp>
      <p:sp>
        <p:nvSpPr>
          <p:cNvPr name="Freeform 9" id="9"/>
          <p:cNvSpPr/>
          <p:nvPr/>
        </p:nvSpPr>
        <p:spPr>
          <a:xfrm flipH="false" flipV="false" rot="0">
            <a:off x="10056185" y="4118036"/>
            <a:ext cx="3210597" cy="2981269"/>
          </a:xfrm>
          <a:custGeom>
            <a:avLst/>
            <a:gdLst/>
            <a:ahLst/>
            <a:cxnLst/>
            <a:rect r="r" b="b" t="t" l="l"/>
            <a:pathLst>
              <a:path h="2981269" w="3210597">
                <a:moveTo>
                  <a:pt x="0" y="0"/>
                </a:moveTo>
                <a:lnTo>
                  <a:pt x="3210597" y="0"/>
                </a:lnTo>
                <a:lnTo>
                  <a:pt x="3210597" y="2981269"/>
                </a:lnTo>
                <a:lnTo>
                  <a:pt x="0" y="2981269"/>
                </a:lnTo>
                <a:lnTo>
                  <a:pt x="0" y="0"/>
                </a:lnTo>
                <a:close/>
              </a:path>
            </a:pathLst>
          </a:custGeom>
          <a:blipFill>
            <a:blip r:embed="rId8"/>
            <a:stretch>
              <a:fillRect l="0" t="0" r="0" b="0"/>
            </a:stretch>
          </a:blipFill>
        </p:spPr>
      </p:sp>
      <p:sp>
        <p:nvSpPr>
          <p:cNvPr name="Freeform 10" id="10"/>
          <p:cNvSpPr/>
          <p:nvPr/>
        </p:nvSpPr>
        <p:spPr>
          <a:xfrm flipH="false" flipV="false" rot="0">
            <a:off x="13666832" y="4432814"/>
            <a:ext cx="1697236" cy="2815570"/>
          </a:xfrm>
          <a:custGeom>
            <a:avLst/>
            <a:gdLst/>
            <a:ahLst/>
            <a:cxnLst/>
            <a:rect r="r" b="b" t="t" l="l"/>
            <a:pathLst>
              <a:path h="2815570" w="1697236">
                <a:moveTo>
                  <a:pt x="0" y="0"/>
                </a:moveTo>
                <a:lnTo>
                  <a:pt x="1697236" y="0"/>
                </a:lnTo>
                <a:lnTo>
                  <a:pt x="1697236" y="2815570"/>
                </a:lnTo>
                <a:lnTo>
                  <a:pt x="0" y="2815570"/>
                </a:lnTo>
                <a:lnTo>
                  <a:pt x="0" y="0"/>
                </a:lnTo>
                <a:close/>
              </a:path>
            </a:pathLst>
          </a:custGeom>
          <a:blipFill>
            <a:blip r:embed="rId9"/>
            <a:stretch>
              <a:fillRect l="0" t="0" r="0" b="0"/>
            </a:stretch>
          </a:blipFill>
        </p:spPr>
      </p:sp>
      <p:sp>
        <p:nvSpPr>
          <p:cNvPr name="TextBox 11" id="11"/>
          <p:cNvSpPr txBox="true"/>
          <p:nvPr/>
        </p:nvSpPr>
        <p:spPr>
          <a:xfrm rot="0">
            <a:off x="2814457" y="189413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5271FF"/>
                </a:solidFill>
                <a:latin typeface="Raleway Semi-Bold"/>
                <a:ea typeface="Raleway Semi-Bold"/>
                <a:cs typeface="Raleway Semi-Bold"/>
                <a:sym typeface="Raleway Semi-Bold"/>
              </a:rPr>
              <a:t>THYNK UNLIMITED</a:t>
            </a:r>
          </a:p>
        </p:txBody>
      </p:sp>
      <p:sp>
        <p:nvSpPr>
          <p:cNvPr name="TextBox 12" id="12"/>
          <p:cNvSpPr txBox="true"/>
          <p:nvPr/>
        </p:nvSpPr>
        <p:spPr>
          <a:xfrm rot="0">
            <a:off x="2291520" y="2689950"/>
            <a:ext cx="6852480" cy="1594546"/>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PRE-PROCESING DATA</a:t>
            </a:r>
          </a:p>
        </p:txBody>
      </p:sp>
      <p:sp>
        <p:nvSpPr>
          <p:cNvPr name="TextBox 13" id="13"/>
          <p:cNvSpPr txBox="true"/>
          <p:nvPr/>
        </p:nvSpPr>
        <p:spPr>
          <a:xfrm rot="0">
            <a:off x="3595664" y="7448831"/>
            <a:ext cx="9847825" cy="1601261"/>
          </a:xfrm>
          <a:prstGeom prst="rect">
            <a:avLst/>
          </a:prstGeom>
        </p:spPr>
        <p:txBody>
          <a:bodyPr anchor="t" rtlCol="false" tIns="0" lIns="0" bIns="0" rIns="0">
            <a:spAutoFit/>
          </a:bodyPr>
          <a:lstStyle/>
          <a:p>
            <a:pPr algn="l" marL="0" indent="0" lvl="0">
              <a:lnSpc>
                <a:spcPts val="3183"/>
              </a:lnSpc>
              <a:spcBef>
                <a:spcPct val="0"/>
              </a:spcBef>
            </a:pPr>
            <a:r>
              <a:rPr lang="en-US" sz="2744" spc="10">
                <a:solidFill>
                  <a:srgbClr val="000000"/>
                </a:solidFill>
                <a:latin typeface="Poppins"/>
                <a:ea typeface="Poppins"/>
                <a:cs typeface="Poppins"/>
                <a:sym typeface="Poppins"/>
              </a:rPr>
              <a:t>Code diatas merupakan Pre-Procesing data, dimana import library,load dataset, serta pemilihan 6 feature terbaik menggunakan Model XGBoost yang akan diuji menggunakan Algoritma ID3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4724385" y="-90108"/>
            <a:ext cx="5579132" cy="10467217"/>
            <a:chOff x="0" y="0"/>
            <a:chExt cx="1469401" cy="2756798"/>
          </a:xfrm>
        </p:grpSpPr>
        <p:sp>
          <p:nvSpPr>
            <p:cNvPr name="Freeform 3" id="3"/>
            <p:cNvSpPr/>
            <p:nvPr/>
          </p:nvSpPr>
          <p:spPr>
            <a:xfrm flipH="false" flipV="false" rot="0">
              <a:off x="0" y="0"/>
              <a:ext cx="1469401" cy="2756798"/>
            </a:xfrm>
            <a:custGeom>
              <a:avLst/>
              <a:gdLst/>
              <a:ahLst/>
              <a:cxnLst/>
              <a:rect r="r" b="b" t="t" l="l"/>
              <a:pathLst>
                <a:path h="2756798" w="1469401">
                  <a:moveTo>
                    <a:pt x="0" y="0"/>
                  </a:moveTo>
                  <a:lnTo>
                    <a:pt x="1469401" y="0"/>
                  </a:lnTo>
                  <a:lnTo>
                    <a:pt x="1469401" y="2756798"/>
                  </a:lnTo>
                  <a:lnTo>
                    <a:pt x="0" y="2756798"/>
                  </a:lnTo>
                  <a:close/>
                </a:path>
              </a:pathLst>
            </a:custGeom>
            <a:gradFill rotWithShape="true">
              <a:gsLst>
                <a:gs pos="0">
                  <a:srgbClr val="1933A8">
                    <a:alpha val="100000"/>
                  </a:srgbClr>
                </a:gs>
                <a:gs pos="100000">
                  <a:srgbClr val="5271FF">
                    <a:alpha val="100000"/>
                  </a:srgbClr>
                </a:gs>
              </a:gsLst>
              <a:lin ang="2700000"/>
            </a:gradFill>
          </p:spPr>
        </p:sp>
        <p:sp>
          <p:nvSpPr>
            <p:cNvPr name="TextBox 4" id="4"/>
            <p:cNvSpPr txBox="true"/>
            <p:nvPr/>
          </p:nvSpPr>
          <p:spPr>
            <a:xfrm>
              <a:off x="0" y="9525"/>
              <a:ext cx="1469401" cy="2747273"/>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10994421" y="1028700"/>
            <a:ext cx="461704" cy="408608"/>
          </a:xfrm>
          <a:custGeom>
            <a:avLst/>
            <a:gdLst/>
            <a:ahLst/>
            <a:cxnLst/>
            <a:rect r="r" b="b" t="t" l="l"/>
            <a:pathLst>
              <a:path h="408608" w="461704">
                <a:moveTo>
                  <a:pt x="0" y="0"/>
                </a:moveTo>
                <a:lnTo>
                  <a:pt x="461705" y="0"/>
                </a:lnTo>
                <a:lnTo>
                  <a:pt x="461705"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4724385" cy="10377108"/>
            <a:chOff x="0" y="0"/>
            <a:chExt cx="731931" cy="1607686"/>
          </a:xfrm>
        </p:grpSpPr>
        <p:sp>
          <p:nvSpPr>
            <p:cNvPr name="Freeform 7" id="7"/>
            <p:cNvSpPr/>
            <p:nvPr/>
          </p:nvSpPr>
          <p:spPr>
            <a:xfrm flipH="false" flipV="false" rot="0">
              <a:off x="0" y="0"/>
              <a:ext cx="731931" cy="1607686"/>
            </a:xfrm>
            <a:custGeom>
              <a:avLst/>
              <a:gdLst/>
              <a:ahLst/>
              <a:cxnLst/>
              <a:rect r="r" b="b" t="t" l="l"/>
              <a:pathLst>
                <a:path h="1607686" w="731931">
                  <a:moveTo>
                    <a:pt x="0" y="0"/>
                  </a:moveTo>
                  <a:lnTo>
                    <a:pt x="731931" y="0"/>
                  </a:lnTo>
                  <a:lnTo>
                    <a:pt x="731931" y="1607686"/>
                  </a:lnTo>
                  <a:lnTo>
                    <a:pt x="0" y="1607686"/>
                  </a:lnTo>
                  <a:close/>
                </a:path>
              </a:pathLst>
            </a:custGeom>
            <a:blipFill>
              <a:blip r:embed="rId4"/>
              <a:stretch>
                <a:fillRect l="-82916" t="-9890" r="-246084" b="27"/>
              </a:stretch>
            </a:blipFill>
          </p:spPr>
        </p:sp>
      </p:grpSp>
      <p:sp>
        <p:nvSpPr>
          <p:cNvPr name="Freeform 8" id="8"/>
          <p:cNvSpPr/>
          <p:nvPr/>
        </p:nvSpPr>
        <p:spPr>
          <a:xfrm flipH="false" flipV="false" rot="0">
            <a:off x="15386106" y="-1859520"/>
            <a:ext cx="3486600" cy="3719040"/>
          </a:xfrm>
          <a:custGeom>
            <a:avLst/>
            <a:gdLst/>
            <a:ahLst/>
            <a:cxnLst/>
            <a:rect r="r" b="b" t="t" l="l"/>
            <a:pathLst>
              <a:path h="3719040" w="3486600">
                <a:moveTo>
                  <a:pt x="0" y="0"/>
                </a:moveTo>
                <a:lnTo>
                  <a:pt x="3486600" y="0"/>
                </a:lnTo>
                <a:lnTo>
                  <a:pt x="3486600" y="3719040"/>
                </a:lnTo>
                <a:lnTo>
                  <a:pt x="0" y="37190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144000" y="8861334"/>
            <a:ext cx="799931" cy="396966"/>
          </a:xfrm>
          <a:custGeom>
            <a:avLst/>
            <a:gdLst/>
            <a:ahLst/>
            <a:cxnLst/>
            <a:rect r="r" b="b" t="t" l="l"/>
            <a:pathLst>
              <a:path h="396966" w="799931">
                <a:moveTo>
                  <a:pt x="0" y="0"/>
                </a:moveTo>
                <a:lnTo>
                  <a:pt x="799931" y="0"/>
                </a:lnTo>
                <a:lnTo>
                  <a:pt x="799931" y="396966"/>
                </a:lnTo>
                <a:lnTo>
                  <a:pt x="0" y="3969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054971" y="158591"/>
            <a:ext cx="273828" cy="250553"/>
          </a:xfrm>
          <a:custGeom>
            <a:avLst/>
            <a:gdLst/>
            <a:ahLst/>
            <a:cxnLst/>
            <a:rect r="r" b="b" t="t" l="l"/>
            <a:pathLst>
              <a:path h="250553" w="273828">
                <a:moveTo>
                  <a:pt x="0" y="0"/>
                </a:moveTo>
                <a:lnTo>
                  <a:pt x="273828" y="0"/>
                </a:lnTo>
                <a:lnTo>
                  <a:pt x="273828" y="250553"/>
                </a:lnTo>
                <a:lnTo>
                  <a:pt x="0" y="2505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817828" y="534421"/>
            <a:ext cx="5485689" cy="988559"/>
          </a:xfrm>
          <a:custGeom>
            <a:avLst/>
            <a:gdLst/>
            <a:ahLst/>
            <a:cxnLst/>
            <a:rect r="r" b="b" t="t" l="l"/>
            <a:pathLst>
              <a:path h="988559" w="5485689">
                <a:moveTo>
                  <a:pt x="0" y="0"/>
                </a:moveTo>
                <a:lnTo>
                  <a:pt x="5485690" y="0"/>
                </a:lnTo>
                <a:lnTo>
                  <a:pt x="5485690" y="988558"/>
                </a:lnTo>
                <a:lnTo>
                  <a:pt x="0" y="988558"/>
                </a:lnTo>
                <a:lnTo>
                  <a:pt x="0" y="0"/>
                </a:lnTo>
                <a:close/>
              </a:path>
            </a:pathLst>
          </a:custGeom>
          <a:blipFill>
            <a:blip r:embed="rId11"/>
            <a:stretch>
              <a:fillRect l="0" t="0" r="0" b="0"/>
            </a:stretch>
          </a:blipFill>
        </p:spPr>
      </p:sp>
      <p:sp>
        <p:nvSpPr>
          <p:cNvPr name="Freeform 12" id="12"/>
          <p:cNvSpPr/>
          <p:nvPr/>
        </p:nvSpPr>
        <p:spPr>
          <a:xfrm flipH="false" flipV="false" rot="0">
            <a:off x="4817828" y="1991680"/>
            <a:ext cx="2894005" cy="2773421"/>
          </a:xfrm>
          <a:custGeom>
            <a:avLst/>
            <a:gdLst/>
            <a:ahLst/>
            <a:cxnLst/>
            <a:rect r="r" b="b" t="t" l="l"/>
            <a:pathLst>
              <a:path h="2773421" w="2894005">
                <a:moveTo>
                  <a:pt x="0" y="0"/>
                </a:moveTo>
                <a:lnTo>
                  <a:pt x="2894005" y="0"/>
                </a:lnTo>
                <a:lnTo>
                  <a:pt x="2894005" y="2773421"/>
                </a:lnTo>
                <a:lnTo>
                  <a:pt x="0" y="2773421"/>
                </a:lnTo>
                <a:lnTo>
                  <a:pt x="0" y="0"/>
                </a:lnTo>
                <a:close/>
              </a:path>
            </a:pathLst>
          </a:custGeom>
          <a:blipFill>
            <a:blip r:embed="rId12"/>
            <a:stretch>
              <a:fillRect l="0" t="0" r="0" b="0"/>
            </a:stretch>
          </a:blipFill>
        </p:spPr>
      </p:sp>
      <p:sp>
        <p:nvSpPr>
          <p:cNvPr name="Freeform 13" id="13"/>
          <p:cNvSpPr/>
          <p:nvPr/>
        </p:nvSpPr>
        <p:spPr>
          <a:xfrm flipH="false" flipV="false" rot="0">
            <a:off x="4817828" y="5036279"/>
            <a:ext cx="4032818" cy="2155166"/>
          </a:xfrm>
          <a:custGeom>
            <a:avLst/>
            <a:gdLst/>
            <a:ahLst/>
            <a:cxnLst/>
            <a:rect r="r" b="b" t="t" l="l"/>
            <a:pathLst>
              <a:path h="2155166" w="4032818">
                <a:moveTo>
                  <a:pt x="0" y="0"/>
                </a:moveTo>
                <a:lnTo>
                  <a:pt x="4032819" y="0"/>
                </a:lnTo>
                <a:lnTo>
                  <a:pt x="4032819" y="2155167"/>
                </a:lnTo>
                <a:lnTo>
                  <a:pt x="0" y="2155167"/>
                </a:lnTo>
                <a:lnTo>
                  <a:pt x="0" y="0"/>
                </a:lnTo>
                <a:close/>
              </a:path>
            </a:pathLst>
          </a:custGeom>
          <a:blipFill>
            <a:blip r:embed="rId13"/>
            <a:stretch>
              <a:fillRect l="0" t="0" r="0" b="0"/>
            </a:stretch>
          </a:blipFill>
        </p:spPr>
      </p:sp>
      <p:sp>
        <p:nvSpPr>
          <p:cNvPr name="Freeform 14" id="14"/>
          <p:cNvSpPr/>
          <p:nvPr/>
        </p:nvSpPr>
        <p:spPr>
          <a:xfrm flipH="false" flipV="false" rot="0">
            <a:off x="4975548" y="7462624"/>
            <a:ext cx="3717378" cy="2797421"/>
          </a:xfrm>
          <a:custGeom>
            <a:avLst/>
            <a:gdLst/>
            <a:ahLst/>
            <a:cxnLst/>
            <a:rect r="r" b="b" t="t" l="l"/>
            <a:pathLst>
              <a:path h="2797421" w="3717378">
                <a:moveTo>
                  <a:pt x="0" y="0"/>
                </a:moveTo>
                <a:lnTo>
                  <a:pt x="3717378" y="0"/>
                </a:lnTo>
                <a:lnTo>
                  <a:pt x="3717378" y="2797421"/>
                </a:lnTo>
                <a:lnTo>
                  <a:pt x="0" y="2797421"/>
                </a:lnTo>
                <a:lnTo>
                  <a:pt x="0" y="0"/>
                </a:lnTo>
                <a:close/>
              </a:path>
            </a:pathLst>
          </a:custGeom>
          <a:blipFill>
            <a:blip r:embed="rId14"/>
            <a:stretch>
              <a:fillRect l="0" t="0" r="0" b="0"/>
            </a:stretch>
          </a:blipFill>
        </p:spPr>
      </p:sp>
      <p:sp>
        <p:nvSpPr>
          <p:cNvPr name="TextBox 15" id="15"/>
          <p:cNvSpPr txBox="true"/>
          <p:nvPr/>
        </p:nvSpPr>
        <p:spPr>
          <a:xfrm rot="0">
            <a:off x="11517359" y="103822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5271FF"/>
                </a:solidFill>
                <a:latin typeface="Raleway Semi-Bold"/>
                <a:ea typeface="Raleway Semi-Bold"/>
                <a:cs typeface="Raleway Semi-Bold"/>
                <a:sym typeface="Raleway Semi-Bold"/>
              </a:rPr>
              <a:t>THYNK UNLIMITED</a:t>
            </a:r>
          </a:p>
        </p:txBody>
      </p:sp>
      <p:sp>
        <p:nvSpPr>
          <p:cNvPr name="TextBox 16" id="16"/>
          <p:cNvSpPr txBox="true"/>
          <p:nvPr/>
        </p:nvSpPr>
        <p:spPr>
          <a:xfrm rot="0">
            <a:off x="10994421" y="2341682"/>
            <a:ext cx="6264879" cy="2369584"/>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TRAINING VALIDASI &amp; TESTING</a:t>
            </a:r>
          </a:p>
        </p:txBody>
      </p:sp>
      <p:sp>
        <p:nvSpPr>
          <p:cNvPr name="TextBox 17" id="17"/>
          <p:cNvSpPr txBox="true"/>
          <p:nvPr/>
        </p:nvSpPr>
        <p:spPr>
          <a:xfrm rot="0">
            <a:off x="10787150" y="5179029"/>
            <a:ext cx="6679421" cy="3193586"/>
          </a:xfrm>
          <a:prstGeom prst="rect">
            <a:avLst/>
          </a:prstGeom>
        </p:spPr>
        <p:txBody>
          <a:bodyPr anchor="t" rtlCol="false" tIns="0" lIns="0" bIns="0" rIns="0">
            <a:spAutoFit/>
          </a:bodyPr>
          <a:lstStyle/>
          <a:p>
            <a:pPr algn="l" marL="0" indent="0" lvl="0">
              <a:lnSpc>
                <a:spcPts val="2342"/>
              </a:lnSpc>
              <a:spcBef>
                <a:spcPct val="0"/>
              </a:spcBef>
            </a:pPr>
            <a:r>
              <a:rPr lang="en-US" sz="2019" spc="8">
                <a:solidFill>
                  <a:srgbClr val="000000"/>
                </a:solidFill>
                <a:latin typeface="Poppins"/>
                <a:ea typeface="Poppins"/>
                <a:cs typeface="Poppins"/>
                <a:sym typeface="Poppins"/>
              </a:rPr>
              <a:t>Setelah memperoleh 6 fitur terbaik berdasarkan feature importance dari model XGBoost, fitur-fitur tersebut digunakan sebagai input dalam proses pemodelan Decision Tree (ID3). Dataset kemudian dibagi menggunakan rasio 80% data training dan 20% data testing. Model dilatih menggunakan data training dengan batas kedalaman pohon (max depth) sebesar 5, lalu dievaluasi menggunakan data validasi. Performa model dianalisis melalui accuracy dan confusion matrix untuk menilai kemampuan prediksi model.</a:t>
            </a:r>
          </a:p>
        </p:txBody>
      </p:sp>
      <p:sp>
        <p:nvSpPr>
          <p:cNvPr name="TextBox 18" id="18"/>
          <p:cNvSpPr txBox="true"/>
          <p:nvPr/>
        </p:nvSpPr>
        <p:spPr>
          <a:xfrm rot="0">
            <a:off x="5432264" y="134161"/>
            <a:ext cx="3711736" cy="318463"/>
          </a:xfrm>
          <a:prstGeom prst="rect">
            <a:avLst/>
          </a:prstGeom>
        </p:spPr>
        <p:txBody>
          <a:bodyPr anchor="t" rtlCol="false" tIns="0" lIns="0" bIns="0" rIns="0">
            <a:spAutoFit/>
          </a:bodyPr>
          <a:lstStyle/>
          <a:p>
            <a:pPr algn="l" marL="0" indent="0" lvl="0">
              <a:lnSpc>
                <a:spcPts val="2328"/>
              </a:lnSpc>
              <a:spcBef>
                <a:spcPct val="0"/>
              </a:spcBef>
            </a:pPr>
            <a:r>
              <a:rPr lang="en-US" b="true" sz="2217">
                <a:solidFill>
                  <a:srgbClr val="FFFFFF"/>
                </a:solidFill>
                <a:latin typeface="Raleway Ultra-Bold"/>
                <a:ea typeface="Raleway Ultra-Bold"/>
                <a:cs typeface="Raleway Ultra-Bold"/>
                <a:sym typeface="Raleway Ultra-Bold"/>
              </a:rPr>
              <a:t>USE TOP 6 FEATURES</a:t>
            </a:r>
          </a:p>
        </p:txBody>
      </p:sp>
      <p:sp>
        <p:nvSpPr>
          <p:cNvPr name="Freeform 19" id="19"/>
          <p:cNvSpPr/>
          <p:nvPr/>
        </p:nvSpPr>
        <p:spPr>
          <a:xfrm flipH="false" flipV="false" rot="0">
            <a:off x="5085942" y="1632053"/>
            <a:ext cx="273828" cy="250553"/>
          </a:xfrm>
          <a:custGeom>
            <a:avLst/>
            <a:gdLst/>
            <a:ahLst/>
            <a:cxnLst/>
            <a:rect r="r" b="b" t="t" l="l"/>
            <a:pathLst>
              <a:path h="250553" w="273828">
                <a:moveTo>
                  <a:pt x="0" y="0"/>
                </a:moveTo>
                <a:lnTo>
                  <a:pt x="273829" y="0"/>
                </a:lnTo>
                <a:lnTo>
                  <a:pt x="273829" y="250553"/>
                </a:lnTo>
                <a:lnTo>
                  <a:pt x="0" y="2505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5085942" y="4765101"/>
            <a:ext cx="273828" cy="250553"/>
          </a:xfrm>
          <a:custGeom>
            <a:avLst/>
            <a:gdLst/>
            <a:ahLst/>
            <a:cxnLst/>
            <a:rect r="r" b="b" t="t" l="l"/>
            <a:pathLst>
              <a:path h="250553" w="273828">
                <a:moveTo>
                  <a:pt x="0" y="0"/>
                </a:moveTo>
                <a:lnTo>
                  <a:pt x="273829" y="0"/>
                </a:lnTo>
                <a:lnTo>
                  <a:pt x="273829" y="250553"/>
                </a:lnTo>
                <a:lnTo>
                  <a:pt x="0" y="2505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5432264" y="1607623"/>
            <a:ext cx="3711736" cy="318463"/>
          </a:xfrm>
          <a:prstGeom prst="rect">
            <a:avLst/>
          </a:prstGeom>
        </p:spPr>
        <p:txBody>
          <a:bodyPr anchor="t" rtlCol="false" tIns="0" lIns="0" bIns="0" rIns="0">
            <a:spAutoFit/>
          </a:bodyPr>
          <a:lstStyle/>
          <a:p>
            <a:pPr algn="l" marL="0" indent="0" lvl="0">
              <a:lnSpc>
                <a:spcPts val="2328"/>
              </a:lnSpc>
              <a:spcBef>
                <a:spcPct val="0"/>
              </a:spcBef>
            </a:pPr>
            <a:r>
              <a:rPr lang="en-US" b="true" sz="2217">
                <a:solidFill>
                  <a:srgbClr val="FFFFFF"/>
                </a:solidFill>
                <a:latin typeface="Raleway Ultra-Bold"/>
                <a:ea typeface="Raleway Ultra-Bold"/>
                <a:cs typeface="Raleway Ultra-Bold"/>
                <a:sym typeface="Raleway Ultra-Bold"/>
              </a:rPr>
              <a:t>TRAIN &amp; TEST MODEL</a:t>
            </a:r>
          </a:p>
        </p:txBody>
      </p:sp>
      <p:sp>
        <p:nvSpPr>
          <p:cNvPr name="TextBox 22" id="22"/>
          <p:cNvSpPr txBox="true"/>
          <p:nvPr/>
        </p:nvSpPr>
        <p:spPr>
          <a:xfrm rot="0">
            <a:off x="5432264" y="4740671"/>
            <a:ext cx="3711736" cy="318463"/>
          </a:xfrm>
          <a:prstGeom prst="rect">
            <a:avLst/>
          </a:prstGeom>
        </p:spPr>
        <p:txBody>
          <a:bodyPr anchor="t" rtlCol="false" tIns="0" lIns="0" bIns="0" rIns="0">
            <a:spAutoFit/>
          </a:bodyPr>
          <a:lstStyle/>
          <a:p>
            <a:pPr algn="l" marL="0" indent="0" lvl="0">
              <a:lnSpc>
                <a:spcPts val="2328"/>
              </a:lnSpc>
              <a:spcBef>
                <a:spcPct val="0"/>
              </a:spcBef>
            </a:pPr>
            <a:r>
              <a:rPr lang="en-US" b="true" sz="2217">
                <a:solidFill>
                  <a:srgbClr val="FFFFFF"/>
                </a:solidFill>
                <a:latin typeface="Raleway Ultra-Bold"/>
                <a:ea typeface="Raleway Ultra-Bold"/>
                <a:cs typeface="Raleway Ultra-Bold"/>
                <a:sym typeface="Raleway Ultra-Bold"/>
              </a:rPr>
              <a:t>VALIDATION</a:t>
            </a:r>
          </a:p>
        </p:txBody>
      </p:sp>
      <p:sp>
        <p:nvSpPr>
          <p:cNvPr name="Freeform 23" id="23"/>
          <p:cNvSpPr/>
          <p:nvPr/>
        </p:nvSpPr>
        <p:spPr>
          <a:xfrm flipH="false" flipV="false" rot="0">
            <a:off x="5085942" y="7191446"/>
            <a:ext cx="273828" cy="250553"/>
          </a:xfrm>
          <a:custGeom>
            <a:avLst/>
            <a:gdLst/>
            <a:ahLst/>
            <a:cxnLst/>
            <a:rect r="r" b="b" t="t" l="l"/>
            <a:pathLst>
              <a:path h="250553" w="273828">
                <a:moveTo>
                  <a:pt x="0" y="0"/>
                </a:moveTo>
                <a:lnTo>
                  <a:pt x="273829" y="0"/>
                </a:lnTo>
                <a:lnTo>
                  <a:pt x="273829" y="250553"/>
                </a:lnTo>
                <a:lnTo>
                  <a:pt x="0" y="2505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5432264" y="7167016"/>
            <a:ext cx="3711736" cy="318463"/>
          </a:xfrm>
          <a:prstGeom prst="rect">
            <a:avLst/>
          </a:prstGeom>
        </p:spPr>
        <p:txBody>
          <a:bodyPr anchor="t" rtlCol="false" tIns="0" lIns="0" bIns="0" rIns="0">
            <a:spAutoFit/>
          </a:bodyPr>
          <a:lstStyle/>
          <a:p>
            <a:pPr algn="l" marL="0" indent="0" lvl="0">
              <a:lnSpc>
                <a:spcPts val="2328"/>
              </a:lnSpc>
              <a:spcBef>
                <a:spcPct val="0"/>
              </a:spcBef>
            </a:pPr>
            <a:r>
              <a:rPr lang="en-US" b="true" sz="2217">
                <a:solidFill>
                  <a:srgbClr val="FFFFFF"/>
                </a:solidFill>
                <a:latin typeface="Raleway Ultra-Bold"/>
                <a:ea typeface="Raleway Ultra-Bold"/>
                <a:cs typeface="Raleway Ultra-Bold"/>
                <a:sym typeface="Raleway Ultra-Bold"/>
              </a:rPr>
              <a:t>CONFUSION MATRIX</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9144000" y="-90108"/>
            <a:ext cx="9144000" cy="10467217"/>
            <a:chOff x="0" y="0"/>
            <a:chExt cx="2408296" cy="2756798"/>
          </a:xfrm>
        </p:grpSpPr>
        <p:sp>
          <p:nvSpPr>
            <p:cNvPr name="Freeform 3" id="3"/>
            <p:cNvSpPr/>
            <p:nvPr/>
          </p:nvSpPr>
          <p:spPr>
            <a:xfrm flipH="false" flipV="false" rot="0">
              <a:off x="0" y="0"/>
              <a:ext cx="2408296" cy="2756798"/>
            </a:xfrm>
            <a:custGeom>
              <a:avLst/>
              <a:gdLst/>
              <a:ahLst/>
              <a:cxnLst/>
              <a:rect r="r" b="b" t="t" l="l"/>
              <a:pathLst>
                <a:path h="2756798" w="2408296">
                  <a:moveTo>
                    <a:pt x="0" y="0"/>
                  </a:moveTo>
                  <a:lnTo>
                    <a:pt x="2408296" y="0"/>
                  </a:lnTo>
                  <a:lnTo>
                    <a:pt x="2408296" y="2756798"/>
                  </a:lnTo>
                  <a:lnTo>
                    <a:pt x="0" y="2756798"/>
                  </a:lnTo>
                  <a:close/>
                </a:path>
              </a:pathLst>
            </a:custGeom>
            <a:gradFill rotWithShape="true">
              <a:gsLst>
                <a:gs pos="0">
                  <a:srgbClr val="1933A8">
                    <a:alpha val="100000"/>
                  </a:srgbClr>
                </a:gs>
                <a:gs pos="100000">
                  <a:srgbClr val="5271FF">
                    <a:alpha val="100000"/>
                  </a:srgbClr>
                </a:gs>
              </a:gsLst>
              <a:lin ang="2700000"/>
            </a:gradFill>
          </p:spPr>
        </p:sp>
        <p:sp>
          <p:nvSpPr>
            <p:cNvPr name="TextBox 4" id="4"/>
            <p:cNvSpPr txBox="true"/>
            <p:nvPr/>
          </p:nvSpPr>
          <p:spPr>
            <a:xfrm>
              <a:off x="0" y="9525"/>
              <a:ext cx="2408296" cy="2747273"/>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1798116" y="3946725"/>
            <a:ext cx="9225147" cy="8229600"/>
          </a:xfrm>
          <a:custGeom>
            <a:avLst/>
            <a:gdLst/>
            <a:ahLst/>
            <a:cxnLst/>
            <a:rect r="r" b="b" t="t" l="l"/>
            <a:pathLst>
              <a:path h="8229600" w="9225147">
                <a:moveTo>
                  <a:pt x="0" y="0"/>
                </a:moveTo>
                <a:lnTo>
                  <a:pt x="9225147" y="0"/>
                </a:lnTo>
                <a:lnTo>
                  <a:pt x="9225147" y="8229600"/>
                </a:lnTo>
                <a:lnTo>
                  <a:pt x="0" y="8229600"/>
                </a:lnTo>
                <a:lnTo>
                  <a:pt x="0" y="0"/>
                </a:lnTo>
                <a:close/>
              </a:path>
            </a:pathLst>
          </a:custGeom>
          <a:blipFill>
            <a:blip r:embed="rId2"/>
            <a:stretch>
              <a:fillRect l="0" t="0" r="0" b="0"/>
            </a:stretch>
          </a:blipFill>
          <a:ln cap="sq">
            <a:noFill/>
            <a:prstDash val="solid"/>
            <a:miter/>
          </a:ln>
        </p:spPr>
      </p:sp>
      <p:sp>
        <p:nvSpPr>
          <p:cNvPr name="Freeform 6" id="6"/>
          <p:cNvSpPr/>
          <p:nvPr/>
        </p:nvSpPr>
        <p:spPr>
          <a:xfrm flipH="false" flipV="false" rot="0">
            <a:off x="3174467" y="-880610"/>
            <a:ext cx="9225147" cy="8229600"/>
          </a:xfrm>
          <a:custGeom>
            <a:avLst/>
            <a:gdLst/>
            <a:ahLst/>
            <a:cxnLst/>
            <a:rect r="r" b="b" t="t" l="l"/>
            <a:pathLst>
              <a:path h="8229600" w="9225147">
                <a:moveTo>
                  <a:pt x="0" y="0"/>
                </a:moveTo>
                <a:lnTo>
                  <a:pt x="9225148" y="0"/>
                </a:lnTo>
                <a:lnTo>
                  <a:pt x="9225148" y="8229600"/>
                </a:lnTo>
                <a:lnTo>
                  <a:pt x="0" y="8229600"/>
                </a:lnTo>
                <a:lnTo>
                  <a:pt x="0" y="0"/>
                </a:lnTo>
                <a:close/>
              </a:path>
            </a:pathLst>
          </a:custGeom>
          <a:blipFill>
            <a:blip r:embed="rId2"/>
            <a:stretch>
              <a:fillRect l="0" t="0" r="0" b="0"/>
            </a:stretch>
          </a:blipFill>
          <a:ln cap="sq">
            <a:noFill/>
            <a:prstDash val="solid"/>
            <a:miter/>
          </a:ln>
        </p:spPr>
      </p:sp>
      <p:grpSp>
        <p:nvGrpSpPr>
          <p:cNvPr name="Group 7" id="7"/>
          <p:cNvGrpSpPr/>
          <p:nvPr/>
        </p:nvGrpSpPr>
        <p:grpSpPr>
          <a:xfrm rot="0">
            <a:off x="1028700" y="1028700"/>
            <a:ext cx="16230600" cy="8229600"/>
            <a:chOff x="0" y="0"/>
            <a:chExt cx="6483545" cy="3287431"/>
          </a:xfrm>
        </p:grpSpPr>
        <p:sp>
          <p:nvSpPr>
            <p:cNvPr name="Freeform 8" id="8"/>
            <p:cNvSpPr/>
            <p:nvPr/>
          </p:nvSpPr>
          <p:spPr>
            <a:xfrm flipH="false" flipV="false" rot="0">
              <a:off x="0" y="0"/>
              <a:ext cx="6483545" cy="3287431"/>
            </a:xfrm>
            <a:custGeom>
              <a:avLst/>
              <a:gdLst/>
              <a:ahLst/>
              <a:cxnLst/>
              <a:rect r="r" b="b" t="t" l="l"/>
              <a:pathLst>
                <a:path h="3287431" w="6483545">
                  <a:moveTo>
                    <a:pt x="0" y="0"/>
                  </a:moveTo>
                  <a:lnTo>
                    <a:pt x="6483545" y="0"/>
                  </a:lnTo>
                  <a:lnTo>
                    <a:pt x="6483545" y="3287431"/>
                  </a:lnTo>
                  <a:lnTo>
                    <a:pt x="0" y="3287431"/>
                  </a:lnTo>
                  <a:close/>
                </a:path>
              </a:pathLst>
            </a:custGeom>
            <a:solidFill>
              <a:srgbClr val="FFFFFF"/>
            </a:solidFill>
          </p:spPr>
        </p:sp>
        <p:sp>
          <p:nvSpPr>
            <p:cNvPr name="TextBox 9" id="9"/>
            <p:cNvSpPr txBox="true"/>
            <p:nvPr/>
          </p:nvSpPr>
          <p:spPr>
            <a:xfrm>
              <a:off x="0" y="9525"/>
              <a:ext cx="6483545" cy="3277906"/>
            </a:xfrm>
            <a:prstGeom prst="rect">
              <a:avLst/>
            </a:prstGeom>
          </p:spPr>
          <p:txBody>
            <a:bodyPr anchor="ctr" rtlCol="false" tIns="50800" lIns="50800" bIns="50800" rIns="50800"/>
            <a:lstStyle/>
            <a:p>
              <a:pPr algn="ctr">
                <a:lnSpc>
                  <a:spcPts val="1521"/>
                </a:lnSpc>
              </a:pPr>
            </a:p>
          </p:txBody>
        </p:sp>
      </p:grpSp>
      <p:sp>
        <p:nvSpPr>
          <p:cNvPr name="Freeform 10" id="10"/>
          <p:cNvSpPr/>
          <p:nvPr/>
        </p:nvSpPr>
        <p:spPr>
          <a:xfrm flipH="false" flipV="false" rot="0">
            <a:off x="2291520" y="1884610"/>
            <a:ext cx="461704" cy="408608"/>
          </a:xfrm>
          <a:custGeom>
            <a:avLst/>
            <a:gdLst/>
            <a:ahLst/>
            <a:cxnLst/>
            <a:rect r="r" b="b" t="t" l="l"/>
            <a:pathLst>
              <a:path h="408608" w="461704">
                <a:moveTo>
                  <a:pt x="0" y="0"/>
                </a:moveTo>
                <a:lnTo>
                  <a:pt x="461704" y="0"/>
                </a:lnTo>
                <a:lnTo>
                  <a:pt x="461704" y="408609"/>
                </a:lnTo>
                <a:lnTo>
                  <a:pt x="0" y="4086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0800000">
            <a:off x="15172234" y="1028700"/>
            <a:ext cx="2087066" cy="2226204"/>
          </a:xfrm>
          <a:custGeom>
            <a:avLst/>
            <a:gdLst/>
            <a:ahLst/>
            <a:cxnLst/>
            <a:rect r="r" b="b" t="t" l="l"/>
            <a:pathLst>
              <a:path h="2226204" w="2087066">
                <a:moveTo>
                  <a:pt x="0" y="0"/>
                </a:moveTo>
                <a:lnTo>
                  <a:pt x="2087066" y="0"/>
                </a:lnTo>
                <a:lnTo>
                  <a:pt x="2087066" y="2226204"/>
                </a:lnTo>
                <a:lnTo>
                  <a:pt x="0" y="22262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36411" y="3814320"/>
            <a:ext cx="11301259" cy="4718276"/>
          </a:xfrm>
          <a:custGeom>
            <a:avLst/>
            <a:gdLst/>
            <a:ahLst/>
            <a:cxnLst/>
            <a:rect r="r" b="b" t="t" l="l"/>
            <a:pathLst>
              <a:path h="4718276" w="11301259">
                <a:moveTo>
                  <a:pt x="0" y="0"/>
                </a:moveTo>
                <a:lnTo>
                  <a:pt x="11301259" y="0"/>
                </a:lnTo>
                <a:lnTo>
                  <a:pt x="11301259" y="4718275"/>
                </a:lnTo>
                <a:lnTo>
                  <a:pt x="0" y="4718275"/>
                </a:lnTo>
                <a:lnTo>
                  <a:pt x="0" y="0"/>
                </a:lnTo>
                <a:close/>
              </a:path>
            </a:pathLst>
          </a:custGeom>
          <a:blipFill>
            <a:blip r:embed="rId7"/>
            <a:stretch>
              <a:fillRect l="0" t="0" r="0" b="0"/>
            </a:stretch>
          </a:blipFill>
        </p:spPr>
      </p:sp>
      <p:sp>
        <p:nvSpPr>
          <p:cNvPr name="TextBox 13" id="13"/>
          <p:cNvSpPr txBox="true"/>
          <p:nvPr/>
        </p:nvSpPr>
        <p:spPr>
          <a:xfrm rot="0">
            <a:off x="2814457" y="189413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5271FF"/>
                </a:solidFill>
                <a:latin typeface="Raleway Semi-Bold"/>
                <a:ea typeface="Raleway Semi-Bold"/>
                <a:cs typeface="Raleway Semi-Bold"/>
                <a:sym typeface="Raleway Semi-Bold"/>
              </a:rPr>
              <a:t>THYNK UNLIMITED</a:t>
            </a:r>
          </a:p>
        </p:txBody>
      </p:sp>
      <p:sp>
        <p:nvSpPr>
          <p:cNvPr name="TextBox 14" id="14"/>
          <p:cNvSpPr txBox="true"/>
          <p:nvPr/>
        </p:nvSpPr>
        <p:spPr>
          <a:xfrm rot="0">
            <a:off x="2291520" y="3050384"/>
            <a:ext cx="6852480" cy="1594546"/>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TREE WITH 5 DEPTH</a:t>
            </a:r>
          </a:p>
        </p:txBody>
      </p:sp>
      <p:sp>
        <p:nvSpPr>
          <p:cNvPr name="TextBox 15" id="15"/>
          <p:cNvSpPr txBox="true"/>
          <p:nvPr/>
        </p:nvSpPr>
        <p:spPr>
          <a:xfrm rot="0">
            <a:off x="2136411" y="8542120"/>
            <a:ext cx="11301259" cy="589583"/>
          </a:xfrm>
          <a:prstGeom prst="rect">
            <a:avLst/>
          </a:prstGeom>
        </p:spPr>
        <p:txBody>
          <a:bodyPr anchor="t" rtlCol="false" tIns="0" lIns="0" bIns="0" rIns="0">
            <a:spAutoFit/>
          </a:bodyPr>
          <a:lstStyle/>
          <a:p>
            <a:pPr algn="ctr">
              <a:lnSpc>
                <a:spcPts val="1521"/>
              </a:lnSpc>
              <a:spcBef>
                <a:spcPct val="0"/>
              </a:spcBef>
            </a:pPr>
            <a:r>
              <a:rPr lang="en-US" b="true" sz="1449">
                <a:solidFill>
                  <a:srgbClr val="000000"/>
                </a:solidFill>
                <a:latin typeface="Raleway Semi-Bold"/>
                <a:ea typeface="Raleway Semi-Bold"/>
                <a:cs typeface="Raleway Semi-Bold"/>
                <a:sym typeface="Raleway Semi-Bold"/>
              </a:rPr>
              <a:t>WARNA PADA NODE DECISI</a:t>
            </a:r>
            <a:r>
              <a:rPr lang="en-US" b="true" sz="1449">
                <a:solidFill>
                  <a:srgbClr val="000000"/>
                </a:solidFill>
                <a:latin typeface="Raleway Semi-Bold"/>
                <a:ea typeface="Raleway Semi-Bold"/>
                <a:cs typeface="Raleway Semi-Bold"/>
                <a:sym typeface="Raleway Semi-Bold"/>
              </a:rPr>
              <a:t>ON TREE MEREPRESENTASIKAN KELAS DOMINAN HASIL PREDIKSI, DI MANA WARNA BIRU MENUNJUKKAN DOMINASI KELAS “YES”, WARNA ORANYE MENUNJUKKAN DOMINASI KELAS “NO”, DAN INTENSITAS WARNA MENCERMINKAN TINGKAT KEYAKINAN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33A8">
                <a:alpha val="100000"/>
              </a:srgbClr>
            </a:gs>
            <a:gs pos="100000">
              <a:srgbClr val="5271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6F6F6"/>
            </a:solidFill>
          </p:spPr>
        </p:sp>
        <p:sp>
          <p:nvSpPr>
            <p:cNvPr name="TextBox 4" id="4"/>
            <p:cNvSpPr txBox="true"/>
            <p:nvPr/>
          </p:nvSpPr>
          <p:spPr>
            <a:xfrm>
              <a:off x="0" y="9525"/>
              <a:ext cx="4274726" cy="2157942"/>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2291520" y="1884610"/>
            <a:ext cx="461704" cy="408608"/>
          </a:xfrm>
          <a:custGeom>
            <a:avLst/>
            <a:gdLst/>
            <a:ahLst/>
            <a:cxnLst/>
            <a:rect r="r" b="b" t="t" l="l"/>
            <a:pathLst>
              <a:path h="408608" w="461704">
                <a:moveTo>
                  <a:pt x="0" y="0"/>
                </a:moveTo>
                <a:lnTo>
                  <a:pt x="461704" y="0"/>
                </a:lnTo>
                <a:lnTo>
                  <a:pt x="461704" y="408609"/>
                </a:lnTo>
                <a:lnTo>
                  <a:pt x="0" y="408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172234" y="1028700"/>
            <a:ext cx="2087066" cy="2226204"/>
          </a:xfrm>
          <a:custGeom>
            <a:avLst/>
            <a:gdLst/>
            <a:ahLst/>
            <a:cxnLst/>
            <a:rect r="r" b="b" t="t" l="l"/>
            <a:pathLst>
              <a:path h="2226204" w="2087066">
                <a:moveTo>
                  <a:pt x="0" y="0"/>
                </a:moveTo>
                <a:lnTo>
                  <a:pt x="2087066" y="0"/>
                </a:lnTo>
                <a:lnTo>
                  <a:pt x="2087066" y="2226204"/>
                </a:lnTo>
                <a:lnTo>
                  <a:pt x="0" y="222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14457" y="4284496"/>
            <a:ext cx="4081114" cy="2612275"/>
          </a:xfrm>
          <a:custGeom>
            <a:avLst/>
            <a:gdLst/>
            <a:ahLst/>
            <a:cxnLst/>
            <a:rect r="r" b="b" t="t" l="l"/>
            <a:pathLst>
              <a:path h="2612275" w="4081114">
                <a:moveTo>
                  <a:pt x="0" y="0"/>
                </a:moveTo>
                <a:lnTo>
                  <a:pt x="4081114" y="0"/>
                </a:lnTo>
                <a:lnTo>
                  <a:pt x="4081114" y="2612276"/>
                </a:lnTo>
                <a:lnTo>
                  <a:pt x="0" y="2612276"/>
                </a:lnTo>
                <a:lnTo>
                  <a:pt x="0" y="0"/>
                </a:lnTo>
                <a:close/>
              </a:path>
            </a:pathLst>
          </a:custGeom>
          <a:blipFill>
            <a:blip r:embed="rId6"/>
            <a:stretch>
              <a:fillRect l="0" t="0" r="0" b="-79990"/>
            </a:stretch>
          </a:blipFill>
        </p:spPr>
      </p:sp>
      <p:sp>
        <p:nvSpPr>
          <p:cNvPr name="Freeform 8" id="8"/>
          <p:cNvSpPr/>
          <p:nvPr/>
        </p:nvSpPr>
        <p:spPr>
          <a:xfrm flipH="false" flipV="false" rot="0">
            <a:off x="7342910" y="4284496"/>
            <a:ext cx="2080211" cy="3289899"/>
          </a:xfrm>
          <a:custGeom>
            <a:avLst/>
            <a:gdLst/>
            <a:ahLst/>
            <a:cxnLst/>
            <a:rect r="r" b="b" t="t" l="l"/>
            <a:pathLst>
              <a:path h="3289899" w="2080211">
                <a:moveTo>
                  <a:pt x="0" y="0"/>
                </a:moveTo>
                <a:lnTo>
                  <a:pt x="2080211" y="0"/>
                </a:lnTo>
                <a:lnTo>
                  <a:pt x="2080211" y="3289899"/>
                </a:lnTo>
                <a:lnTo>
                  <a:pt x="0" y="3289899"/>
                </a:lnTo>
                <a:lnTo>
                  <a:pt x="0" y="0"/>
                </a:lnTo>
                <a:close/>
              </a:path>
            </a:pathLst>
          </a:custGeom>
          <a:blipFill>
            <a:blip r:embed="rId7"/>
            <a:stretch>
              <a:fillRect l="0" t="0" r="0" b="0"/>
            </a:stretch>
          </a:blipFill>
        </p:spPr>
      </p:sp>
      <p:sp>
        <p:nvSpPr>
          <p:cNvPr name="Freeform 9" id="9"/>
          <p:cNvSpPr/>
          <p:nvPr/>
        </p:nvSpPr>
        <p:spPr>
          <a:xfrm flipH="false" flipV="false" rot="0">
            <a:off x="9633643" y="2220921"/>
            <a:ext cx="7092029" cy="5353475"/>
          </a:xfrm>
          <a:custGeom>
            <a:avLst/>
            <a:gdLst/>
            <a:ahLst/>
            <a:cxnLst/>
            <a:rect r="r" b="b" t="t" l="l"/>
            <a:pathLst>
              <a:path h="5353475" w="7092029">
                <a:moveTo>
                  <a:pt x="0" y="0"/>
                </a:moveTo>
                <a:lnTo>
                  <a:pt x="7092029" y="0"/>
                </a:lnTo>
                <a:lnTo>
                  <a:pt x="7092029" y="5353474"/>
                </a:lnTo>
                <a:lnTo>
                  <a:pt x="0" y="5353474"/>
                </a:lnTo>
                <a:lnTo>
                  <a:pt x="0" y="0"/>
                </a:lnTo>
                <a:close/>
              </a:path>
            </a:pathLst>
          </a:custGeom>
          <a:blipFill>
            <a:blip r:embed="rId8"/>
            <a:stretch>
              <a:fillRect l="0" t="0" r="0" b="0"/>
            </a:stretch>
          </a:blipFill>
        </p:spPr>
      </p:sp>
      <p:sp>
        <p:nvSpPr>
          <p:cNvPr name="TextBox 10" id="10"/>
          <p:cNvSpPr txBox="true"/>
          <p:nvPr/>
        </p:nvSpPr>
        <p:spPr>
          <a:xfrm rot="0">
            <a:off x="2814457" y="189413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5271FF"/>
                </a:solidFill>
                <a:latin typeface="Raleway Semi-Bold"/>
                <a:ea typeface="Raleway Semi-Bold"/>
                <a:cs typeface="Raleway Semi-Bold"/>
                <a:sym typeface="Raleway Semi-Bold"/>
              </a:rPr>
              <a:t>THYNK UNLIMITED</a:t>
            </a:r>
          </a:p>
        </p:txBody>
      </p:sp>
      <p:sp>
        <p:nvSpPr>
          <p:cNvPr name="TextBox 11" id="11"/>
          <p:cNvSpPr txBox="true"/>
          <p:nvPr/>
        </p:nvSpPr>
        <p:spPr>
          <a:xfrm rot="0">
            <a:off x="2291520" y="2689950"/>
            <a:ext cx="6852480" cy="1594546"/>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SETTING HYPERPARAMETER</a:t>
            </a:r>
          </a:p>
        </p:txBody>
      </p:sp>
      <p:sp>
        <p:nvSpPr>
          <p:cNvPr name="TextBox 12" id="12"/>
          <p:cNvSpPr txBox="true"/>
          <p:nvPr/>
        </p:nvSpPr>
        <p:spPr>
          <a:xfrm rot="0">
            <a:off x="1395939" y="7564870"/>
            <a:ext cx="16054363" cy="1730811"/>
          </a:xfrm>
          <a:prstGeom prst="rect">
            <a:avLst/>
          </a:prstGeom>
        </p:spPr>
        <p:txBody>
          <a:bodyPr anchor="t" rtlCol="false" tIns="0" lIns="0" bIns="0" rIns="0">
            <a:spAutoFit/>
          </a:bodyPr>
          <a:lstStyle/>
          <a:p>
            <a:pPr algn="l" marL="0" indent="0" lvl="0">
              <a:lnSpc>
                <a:spcPts val="2775"/>
              </a:lnSpc>
              <a:spcBef>
                <a:spcPct val="0"/>
              </a:spcBef>
            </a:pPr>
            <a:r>
              <a:rPr lang="en-US" sz="2392" spc="9">
                <a:solidFill>
                  <a:srgbClr val="000000"/>
                </a:solidFill>
                <a:latin typeface="Poppins"/>
                <a:ea typeface="Poppins"/>
                <a:cs typeface="Poppins"/>
                <a:sym typeface="Poppins"/>
              </a:rPr>
              <a:t>Hyperparameter tuning dilakukan untuk menentukan kedalaman pohon (max depth) yang paling optimal pada model Decision Tree (ID3). Pengujian dilakukan dengan mencoba beberapa nilai depth dari 2 hingga 14, kemudian setiap model dievaluasi menggunakan nilai akurasi pada data validasi. Berdasarkan hasil pengujian, depth dengan akurasi tertinggi dipilih sebagai parameter terbaik untuk membangun model akhir.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933A8">
                <a:alpha val="100000"/>
              </a:srgbClr>
            </a:gs>
            <a:gs pos="100000">
              <a:srgbClr val="5271FF">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6F6F6"/>
            </a:solidFill>
          </p:spPr>
        </p:sp>
        <p:sp>
          <p:nvSpPr>
            <p:cNvPr name="TextBox 4" id="4"/>
            <p:cNvSpPr txBox="true"/>
            <p:nvPr/>
          </p:nvSpPr>
          <p:spPr>
            <a:xfrm>
              <a:off x="0" y="9525"/>
              <a:ext cx="4274726" cy="2157942"/>
            </a:xfrm>
            <a:prstGeom prst="rect">
              <a:avLst/>
            </a:prstGeom>
          </p:spPr>
          <p:txBody>
            <a:bodyPr anchor="ctr" rtlCol="false" tIns="50800" lIns="50800" bIns="50800" rIns="50800"/>
            <a:lstStyle/>
            <a:p>
              <a:pPr algn="ctr">
                <a:lnSpc>
                  <a:spcPts val="1521"/>
                </a:lnSpc>
              </a:pPr>
            </a:p>
          </p:txBody>
        </p:sp>
      </p:grpSp>
      <p:sp>
        <p:nvSpPr>
          <p:cNvPr name="Freeform 5" id="5"/>
          <p:cNvSpPr/>
          <p:nvPr/>
        </p:nvSpPr>
        <p:spPr>
          <a:xfrm flipH="false" flipV="false" rot="0">
            <a:off x="2291520" y="1884610"/>
            <a:ext cx="461704" cy="408608"/>
          </a:xfrm>
          <a:custGeom>
            <a:avLst/>
            <a:gdLst/>
            <a:ahLst/>
            <a:cxnLst/>
            <a:rect r="r" b="b" t="t" l="l"/>
            <a:pathLst>
              <a:path h="408608" w="461704">
                <a:moveTo>
                  <a:pt x="0" y="0"/>
                </a:moveTo>
                <a:lnTo>
                  <a:pt x="461704" y="0"/>
                </a:lnTo>
                <a:lnTo>
                  <a:pt x="461704" y="408609"/>
                </a:lnTo>
                <a:lnTo>
                  <a:pt x="0" y="4086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172234" y="1028700"/>
            <a:ext cx="2087066" cy="2226204"/>
          </a:xfrm>
          <a:custGeom>
            <a:avLst/>
            <a:gdLst/>
            <a:ahLst/>
            <a:cxnLst/>
            <a:rect r="r" b="b" t="t" l="l"/>
            <a:pathLst>
              <a:path h="2226204" w="2087066">
                <a:moveTo>
                  <a:pt x="0" y="0"/>
                </a:moveTo>
                <a:lnTo>
                  <a:pt x="2087066" y="0"/>
                </a:lnTo>
                <a:lnTo>
                  <a:pt x="2087066" y="2226204"/>
                </a:lnTo>
                <a:lnTo>
                  <a:pt x="0" y="22262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91520" y="4598007"/>
            <a:ext cx="5045364" cy="2662877"/>
          </a:xfrm>
          <a:custGeom>
            <a:avLst/>
            <a:gdLst/>
            <a:ahLst/>
            <a:cxnLst/>
            <a:rect r="r" b="b" t="t" l="l"/>
            <a:pathLst>
              <a:path h="2662877" w="5045364">
                <a:moveTo>
                  <a:pt x="0" y="0"/>
                </a:moveTo>
                <a:lnTo>
                  <a:pt x="5045364" y="0"/>
                </a:lnTo>
                <a:lnTo>
                  <a:pt x="5045364" y="2662877"/>
                </a:lnTo>
                <a:lnTo>
                  <a:pt x="0" y="2662877"/>
                </a:lnTo>
                <a:lnTo>
                  <a:pt x="0" y="0"/>
                </a:lnTo>
                <a:close/>
              </a:path>
            </a:pathLst>
          </a:custGeom>
          <a:blipFill>
            <a:blip r:embed="rId6"/>
            <a:stretch>
              <a:fillRect l="0" t="0" r="0" b="-80037"/>
            </a:stretch>
          </a:blipFill>
        </p:spPr>
      </p:sp>
      <p:sp>
        <p:nvSpPr>
          <p:cNvPr name="Freeform 8" id="8"/>
          <p:cNvSpPr/>
          <p:nvPr/>
        </p:nvSpPr>
        <p:spPr>
          <a:xfrm flipH="false" flipV="false" rot="0">
            <a:off x="7921893" y="2158354"/>
            <a:ext cx="4550972" cy="1804350"/>
          </a:xfrm>
          <a:custGeom>
            <a:avLst/>
            <a:gdLst/>
            <a:ahLst/>
            <a:cxnLst/>
            <a:rect r="r" b="b" t="t" l="l"/>
            <a:pathLst>
              <a:path h="1804350" w="4550972">
                <a:moveTo>
                  <a:pt x="0" y="0"/>
                </a:moveTo>
                <a:lnTo>
                  <a:pt x="4550972" y="0"/>
                </a:lnTo>
                <a:lnTo>
                  <a:pt x="4550972" y="1804350"/>
                </a:lnTo>
                <a:lnTo>
                  <a:pt x="0" y="1804350"/>
                </a:lnTo>
                <a:lnTo>
                  <a:pt x="0" y="0"/>
                </a:lnTo>
                <a:close/>
              </a:path>
            </a:pathLst>
          </a:custGeom>
          <a:blipFill>
            <a:blip r:embed="rId7"/>
            <a:stretch>
              <a:fillRect l="0" t="0" r="0" b="0"/>
            </a:stretch>
          </a:blipFill>
        </p:spPr>
      </p:sp>
      <p:sp>
        <p:nvSpPr>
          <p:cNvPr name="Freeform 9" id="9"/>
          <p:cNvSpPr/>
          <p:nvPr/>
        </p:nvSpPr>
        <p:spPr>
          <a:xfrm flipH="false" flipV="false" rot="0">
            <a:off x="7703496" y="3962704"/>
            <a:ext cx="4534505" cy="3608101"/>
          </a:xfrm>
          <a:custGeom>
            <a:avLst/>
            <a:gdLst/>
            <a:ahLst/>
            <a:cxnLst/>
            <a:rect r="r" b="b" t="t" l="l"/>
            <a:pathLst>
              <a:path h="3608101" w="4534505">
                <a:moveTo>
                  <a:pt x="0" y="0"/>
                </a:moveTo>
                <a:lnTo>
                  <a:pt x="4534505" y="0"/>
                </a:lnTo>
                <a:lnTo>
                  <a:pt x="4534505" y="3608102"/>
                </a:lnTo>
                <a:lnTo>
                  <a:pt x="0" y="3608102"/>
                </a:lnTo>
                <a:lnTo>
                  <a:pt x="0" y="0"/>
                </a:lnTo>
                <a:close/>
              </a:path>
            </a:pathLst>
          </a:custGeom>
          <a:blipFill>
            <a:blip r:embed="rId8"/>
            <a:stretch>
              <a:fillRect l="0" t="0" r="0" b="0"/>
            </a:stretch>
          </a:blipFill>
        </p:spPr>
      </p:sp>
      <p:sp>
        <p:nvSpPr>
          <p:cNvPr name="TextBox 10" id="10"/>
          <p:cNvSpPr txBox="true"/>
          <p:nvPr/>
        </p:nvSpPr>
        <p:spPr>
          <a:xfrm rot="0">
            <a:off x="2814457" y="1894135"/>
            <a:ext cx="1175803" cy="399083"/>
          </a:xfrm>
          <a:prstGeom prst="rect">
            <a:avLst/>
          </a:prstGeom>
        </p:spPr>
        <p:txBody>
          <a:bodyPr anchor="t" rtlCol="false" tIns="0" lIns="0" bIns="0" rIns="0">
            <a:spAutoFit/>
          </a:bodyPr>
          <a:lstStyle/>
          <a:p>
            <a:pPr algn="l">
              <a:lnSpc>
                <a:spcPts val="1521"/>
              </a:lnSpc>
              <a:spcBef>
                <a:spcPct val="0"/>
              </a:spcBef>
            </a:pPr>
            <a:r>
              <a:rPr lang="en-US" b="true" sz="1449">
                <a:solidFill>
                  <a:srgbClr val="5271FF"/>
                </a:solidFill>
                <a:latin typeface="Raleway Semi-Bold"/>
                <a:ea typeface="Raleway Semi-Bold"/>
                <a:cs typeface="Raleway Semi-Bold"/>
                <a:sym typeface="Raleway Semi-Bold"/>
              </a:rPr>
              <a:t>THYNK UNLIMITED</a:t>
            </a:r>
          </a:p>
        </p:txBody>
      </p:sp>
      <p:sp>
        <p:nvSpPr>
          <p:cNvPr name="TextBox 11" id="11"/>
          <p:cNvSpPr txBox="true"/>
          <p:nvPr/>
        </p:nvSpPr>
        <p:spPr>
          <a:xfrm rot="0">
            <a:off x="2291520" y="2689950"/>
            <a:ext cx="6852480" cy="1594546"/>
          </a:xfrm>
          <a:prstGeom prst="rect">
            <a:avLst/>
          </a:prstGeom>
        </p:spPr>
        <p:txBody>
          <a:bodyPr anchor="t" rtlCol="false" tIns="0" lIns="0" bIns="0" rIns="0">
            <a:spAutoFit/>
          </a:bodyPr>
          <a:lstStyle/>
          <a:p>
            <a:pPr algn="l">
              <a:lnSpc>
                <a:spcPts val="6126"/>
              </a:lnSpc>
            </a:pPr>
            <a:r>
              <a:rPr lang="en-US" sz="5834" b="true">
                <a:solidFill>
                  <a:srgbClr val="5271FF"/>
                </a:solidFill>
                <a:latin typeface="Raleway Ultra-Bold"/>
                <a:ea typeface="Raleway Ultra-Bold"/>
                <a:cs typeface="Raleway Ultra-Bold"/>
                <a:sym typeface="Raleway Ultra-Bold"/>
              </a:rPr>
              <a:t>FINAL PREDICT WITH 7 DEPTH</a:t>
            </a:r>
          </a:p>
        </p:txBody>
      </p:sp>
      <p:sp>
        <p:nvSpPr>
          <p:cNvPr name="TextBox 12" id="12"/>
          <p:cNvSpPr txBox="true"/>
          <p:nvPr/>
        </p:nvSpPr>
        <p:spPr>
          <a:xfrm rot="0">
            <a:off x="1395939" y="7251359"/>
            <a:ext cx="16054363" cy="1783804"/>
          </a:xfrm>
          <a:prstGeom prst="rect">
            <a:avLst/>
          </a:prstGeom>
        </p:spPr>
        <p:txBody>
          <a:bodyPr anchor="t" rtlCol="false" tIns="0" lIns="0" bIns="0" rIns="0">
            <a:spAutoFit/>
          </a:bodyPr>
          <a:lstStyle/>
          <a:p>
            <a:pPr algn="l" marL="0" indent="0" lvl="0">
              <a:lnSpc>
                <a:spcPts val="2775"/>
              </a:lnSpc>
              <a:spcBef>
                <a:spcPct val="0"/>
              </a:spcBef>
            </a:pPr>
            <a:r>
              <a:rPr lang="en-US" sz="2392" spc="9">
                <a:solidFill>
                  <a:srgbClr val="000000"/>
                </a:solidFill>
                <a:latin typeface="Poppins"/>
                <a:ea typeface="Poppins"/>
                <a:cs typeface="Poppins"/>
                <a:sym typeface="Poppins"/>
              </a:rPr>
              <a:t>Setelah dilakukan proses hyperparameter tuning, diperoleh nilai kedalaman pohon (max depth) yang paling optimal yaitu 7, karena memberikan nilai akurasi tertinggi pada data validasi dibandingkan dengan kedalaman lainnya. Berdasarkan hasil tersebut, model Decision Tree (ID3) kemudian dilatih ulang menggunakan parameter terbaik ini untuk membentuk model final. Model final selanjutnya digunakan untuk melakukan prediksi pada data validasi guna mengevaluasi performa akhir model</a:t>
            </a:r>
          </a:p>
        </p:txBody>
      </p:sp>
      <p:sp>
        <p:nvSpPr>
          <p:cNvPr name="TextBox 13" id="13"/>
          <p:cNvSpPr txBox="true"/>
          <p:nvPr/>
        </p:nvSpPr>
        <p:spPr>
          <a:xfrm rot="0">
            <a:off x="12472865" y="4617057"/>
            <a:ext cx="4461309" cy="1983950"/>
          </a:xfrm>
          <a:prstGeom prst="rect">
            <a:avLst/>
          </a:prstGeom>
        </p:spPr>
        <p:txBody>
          <a:bodyPr anchor="t" rtlCol="false" tIns="0" lIns="0" bIns="0" rIns="0">
            <a:spAutoFit/>
          </a:bodyPr>
          <a:lstStyle/>
          <a:p>
            <a:pPr algn="ctr">
              <a:lnSpc>
                <a:spcPts val="1963"/>
              </a:lnSpc>
              <a:spcBef>
                <a:spcPct val="0"/>
              </a:spcBef>
            </a:pPr>
            <a:r>
              <a:rPr lang="en-US" sz="1870">
                <a:solidFill>
                  <a:srgbClr val="000000"/>
                </a:solidFill>
                <a:latin typeface="Raleway"/>
                <a:ea typeface="Raleway"/>
                <a:cs typeface="Raleway"/>
                <a:sym typeface="Raleway"/>
              </a:rPr>
              <a:t>BERDASARKAN C</a:t>
            </a:r>
            <a:r>
              <a:rPr lang="en-US" sz="1870">
                <a:solidFill>
                  <a:srgbClr val="000000"/>
                </a:solidFill>
                <a:latin typeface="Raleway"/>
                <a:ea typeface="Raleway"/>
                <a:cs typeface="Raleway"/>
                <a:sym typeface="Raleway"/>
              </a:rPr>
              <a:t>ONFUSION MATRIX, MODEL MENUNJUKKAN KEMAMPUAN YANG BAIK DALAM MEMPREDIKSI KELAS NO, NAMUN MASIH MEMILIKI KETERBATASAN DALAM MENGENALI KELAS YES, YANG DIPENGARUHI OLEH KETIDAKSEIMBANGAN DISTRIBUSI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DAG7xe7hwHY</dc:identifier>
  <dcterms:modified xsi:type="dcterms:W3CDTF">2011-08-01T06:04:30Z</dcterms:modified>
  <cp:revision>1</cp:revision>
  <dc:title>Tubes_KA</dc:title>
</cp:coreProperties>
</file>